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7" r:id="rId3"/>
    <p:sldId id="342" r:id="rId5"/>
    <p:sldId id="366" r:id="rId6"/>
    <p:sldId id="280" r:id="rId7"/>
    <p:sldId id="279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343" r:id="rId26"/>
    <p:sldId id="313" r:id="rId27"/>
    <p:sldId id="341" r:id="rId28"/>
  </p:sldIdLst>
  <p:sldSz cx="9906000" cy="6858000" type="A4"/>
  <p:notesSz cx="6797675" cy="992632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E8F07A5-077E-41C3-8915-56E9244F50D5}">
          <p14:sldIdLst>
            <p14:sldId id="287"/>
            <p14:sldId id="342"/>
            <p14:sldId id="366"/>
            <p14:sldId id="280"/>
            <p14:sldId id="279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343"/>
            <p14:sldId id="313"/>
            <p14:sldId id="34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SHAN RAMLALL" initials="R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AAEE8"/>
    <a:srgbClr val="0AABE4"/>
    <a:srgbClr val="66FFFF"/>
    <a:srgbClr val="9966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629" autoAdjust="0"/>
  </p:normalViewPr>
  <p:slideViewPr>
    <p:cSldViewPr>
      <p:cViewPr varScale="1">
        <p:scale>
          <a:sx n="58" d="100"/>
          <a:sy n="58" d="100"/>
        </p:scale>
        <p:origin x="1560" y="72"/>
      </p:cViewPr>
      <p:guideLst>
        <p:guide orient="horz" pos="2160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commentAuthors" Target="commentAuthors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E:\Comp_Backup1\Work_Projects\DUCT\March%202020\FW__DUSI_RACE_WATER_QUALITY_MAP_and_MORBIDITY_SURVEY\Updated_Dusi%20Guts%20Morbidity%20History%20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E:\Comp_Backup1\Work_Projects\DUCT\March%202020\FW__DUSI_RACE_WATER_QUALITY_MAP_and_MORBIDITY_SURVEY\Updated_Dusi%20Guts%20Morbidity%20History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GB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ZA"/>
              <a:t>Median</a:t>
            </a:r>
            <a:r>
              <a:rPr lang="en-ZA" baseline="0"/>
              <a:t> of </a:t>
            </a:r>
            <a:r>
              <a:rPr lang="en-ZA" i="1" baseline="0"/>
              <a:t>E.coli</a:t>
            </a:r>
            <a:r>
              <a:rPr lang="en-ZA" baseline="0"/>
              <a:t> counts for Dusi Race from 1999-2018</a:t>
            </a:r>
            <a:endParaRPr lang="en-ZA"/>
          </a:p>
        </c:rich>
      </c:tx>
      <c:layout>
        <c:manualLayout>
          <c:xMode val="edge"/>
          <c:yMode val="edge"/>
          <c:x val="0.228444032219834"/>
          <c:y val="0.028537451847731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7420382054892"/>
          <c:y val="0.124647481425624"/>
          <c:w val="0.809827605986338"/>
          <c:h val="0.72944437624584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132864"/>
        <c:axId val="202151424"/>
      </c:barChart>
      <c:catAx>
        <c:axId val="202132864"/>
        <c:scaling>
          <c:orientation val="minMax"/>
        </c:scaling>
        <c:delete val="0"/>
        <c:axPos val="b"/>
        <c:title>
          <c:tx>
            <c:rich>
              <a:bodyPr rot="0" spcFirstLastPara="0" vertOverflow="ellipsis" vert="horz" wrap="square" anchor="ctr" anchorCtr="1"/>
              <a:lstStyle/>
              <a:p>
                <a:pPr>
                  <a:defRPr lang="en-GB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GB"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02151424"/>
        <c:crosses val="autoZero"/>
        <c:auto val="1"/>
        <c:lblAlgn val="ctr"/>
        <c:lblOffset val="100"/>
        <c:tickLblSkip val="2"/>
        <c:noMultiLvlLbl val="1"/>
      </c:catAx>
      <c:valAx>
        <c:axId val="202151424"/>
        <c:scaling>
          <c:orientation val="minMax"/>
        </c:scaling>
        <c:delete val="0"/>
        <c:axPos val="l"/>
        <c:majorGridlines/>
        <c:title>
          <c:tx>
            <c:rich>
              <a:bodyPr rot="-5400000" spcFirstLastPara="0" vertOverflow="ellipsis" vert="horz" wrap="square" anchor="ctr" anchorCtr="1"/>
              <a:lstStyle/>
              <a:p>
                <a:pPr>
                  <a:defRPr lang="en-GB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1200"/>
                  <a:t>Median of E.coli counts per 100 ml</a:t>
                </a:r>
                <a:endParaRPr lang="en-ZA" sz="1200"/>
              </a:p>
              <a:p>
                <a:pPr>
                  <a:defRPr lang="en-GB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1200"/>
                  <a:t>)</a:t>
                </a:r>
                <a:endParaRPr lang="en-ZA" sz="1200"/>
              </a:p>
            </c:rich>
          </c:tx>
          <c:layout>
            <c:manualLayout>
              <c:xMode val="edge"/>
              <c:yMode val="edge"/>
              <c:x val="0.0204283787234455"/>
              <c:y val="0.137683917747902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GB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0213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en-GB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Median of E.coli counts per 100 ml (per annum)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Sheet1!$A$4:$A$25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Sheet1!$B$4:$B$25</c:f>
              <c:numCache>
                <c:formatCode>General</c:formatCode>
                <c:ptCount val="22"/>
                <c:pt idx="0">
                  <c:v>2300</c:v>
                </c:pt>
                <c:pt idx="1">
                  <c:v>1750</c:v>
                </c:pt>
                <c:pt idx="2">
                  <c:v>850</c:v>
                </c:pt>
                <c:pt idx="3">
                  <c:v>6500</c:v>
                </c:pt>
                <c:pt idx="4">
                  <c:v>350</c:v>
                </c:pt>
                <c:pt idx="5">
                  <c:v>1465</c:v>
                </c:pt>
                <c:pt idx="6">
                  <c:v>2200</c:v>
                </c:pt>
                <c:pt idx="7">
                  <c:v>7750</c:v>
                </c:pt>
                <c:pt idx="8">
                  <c:v>4950</c:v>
                </c:pt>
                <c:pt idx="9">
                  <c:v>20100</c:v>
                </c:pt>
                <c:pt idx="10">
                  <c:v>2000</c:v>
                </c:pt>
                <c:pt idx="11">
                  <c:v>1000</c:v>
                </c:pt>
                <c:pt idx="12">
                  <c:v>1035</c:v>
                </c:pt>
                <c:pt idx="13">
                  <c:v>3700</c:v>
                </c:pt>
                <c:pt idx="14">
                  <c:v>1630</c:v>
                </c:pt>
                <c:pt idx="15">
                  <c:v>2844</c:v>
                </c:pt>
                <c:pt idx="16">
                  <c:v>2005</c:v>
                </c:pt>
                <c:pt idx="17">
                  <c:v>17075</c:v>
                </c:pt>
                <c:pt idx="18">
                  <c:v>4100</c:v>
                </c:pt>
                <c:pt idx="19">
                  <c:v>4076.5</c:v>
                </c:pt>
                <c:pt idx="20">
                  <c:v>5380</c:v>
                </c:pt>
                <c:pt idx="21">
                  <c:v>4370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9858671"/>
        <c:axId val="688300159"/>
      </c:barChart>
      <c:catAx>
        <c:axId val="7698586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GB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Year</a:t>
                </a:r>
                <a:endParaRPr lang="en-Z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88300159"/>
        <c:crosses val="autoZero"/>
        <c:auto val="1"/>
        <c:lblAlgn val="ctr"/>
        <c:lblOffset val="100"/>
        <c:noMultiLvlLbl val="0"/>
      </c:catAx>
      <c:valAx>
        <c:axId val="688300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GB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1000" b="0" i="0" u="none" strike="noStrike" baseline="0">
                    <a:solidFill>
                      <a:schemeClr val="tx1"/>
                    </a:solidFill>
                    <a:effectLst/>
                  </a:rPr>
                  <a:t>Median of E.coli counts per 100 ml (per annum</a:t>
                </a:r>
                <a:endParaRPr lang="en-ZA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76985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GB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sz="1000" b="1" i="0" baseline="0">
                <a:effectLst/>
              </a:rPr>
              <a:t>Dusi Guts History</a:t>
            </a:r>
            <a:endParaRPr lang="en-ZA" sz="1000">
              <a:effectLst/>
            </a:endParaRPr>
          </a:p>
          <a:p>
            <a:pPr>
              <a:defRPr lang="en-GB"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sz="1000" b="1" i="0" baseline="0">
                <a:effectLst/>
              </a:rPr>
              <a:t>based on responses from 5% to 10% of the field, 39 &lt; n &lt; 177 </a:t>
            </a:r>
            <a:endParaRPr lang="en-ZA" sz="1000">
              <a:effectLst/>
            </a:endParaRPr>
          </a:p>
          <a:p>
            <a:pPr>
              <a:defRPr lang="en-GB"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ZA" sz="10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Morbidity as % of respondents</c:f>
              <c:strCache>
                <c:ptCount val="1"/>
                <c:pt idx="0">
                  <c:v>Morbidity as % of respondents</c:v>
                </c:pt>
              </c:strCache>
            </c:strRef>
          </c:tx>
          <c:spPr>
            <a:solidFill>
              <a:schemeClr val="accent1"/>
            </a:solidFill>
            <a:ln w="41275">
              <a:solidFill>
                <a:schemeClr val="accent1"/>
              </a:solidFill>
            </a:ln>
            <a:effectLst/>
          </c:spPr>
          <c:invertIfNegative val="0"/>
          <c:dLbls>
            <c:delete val="1"/>
          </c:dLbls>
          <c:cat>
            <c:numRef>
              <c:f>Sheet2!$A$11:$A$23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Sheet2!$B$11:$B$23</c:f>
              <c:numCache>
                <c:formatCode>General</c:formatCode>
                <c:ptCount val="13"/>
                <c:pt idx="0">
                  <c:v>46.8926553672316</c:v>
                </c:pt>
                <c:pt idx="1">
                  <c:v>9.44444444444444</c:v>
                </c:pt>
                <c:pt idx="2">
                  <c:v>14.9253731343284</c:v>
                </c:pt>
                <c:pt idx="3">
                  <c:v>10</c:v>
                </c:pt>
                <c:pt idx="4">
                  <c:v>6.81818181818182</c:v>
                </c:pt>
                <c:pt idx="5">
                  <c:v>8.73015873015873</c:v>
                </c:pt>
                <c:pt idx="6">
                  <c:v>18.9873417721519</c:v>
                </c:pt>
                <c:pt idx="7">
                  <c:v>28.2051282051282</c:v>
                </c:pt>
                <c:pt idx="8">
                  <c:v>41.9753086419753</c:v>
                </c:pt>
                <c:pt idx="9">
                  <c:v>19.672131147541</c:v>
                </c:pt>
                <c:pt idx="10">
                  <c:v>31.4814814814815</c:v>
                </c:pt>
                <c:pt idx="11">
                  <c:v>72</c:v>
                </c:pt>
                <c:pt idx="12">
                  <c:v>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0601231"/>
        <c:axId val="1216418079"/>
      </c:barChart>
      <c:barChart>
        <c:barDir val="col"/>
        <c:grouping val="clustered"/>
        <c:varyColors val="0"/>
        <c:ser>
          <c:idx val="1"/>
          <c:order val="1"/>
          <c:tx>
            <c:strRef>
              <c:f>Quality</c:f>
              <c:strCache>
                <c:ptCount val="1"/>
                <c:pt idx="0">
                  <c:v>Quality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Sheet2!$C$11:$C$23</c:f>
              <c:numCache>
                <c:formatCode>General</c:formatCode>
                <c:ptCount val="13"/>
                <c:pt idx="0">
                  <c:v>43500</c:v>
                </c:pt>
                <c:pt idx="1">
                  <c:v>3200</c:v>
                </c:pt>
                <c:pt idx="2">
                  <c:v>2000</c:v>
                </c:pt>
                <c:pt idx="3">
                  <c:v>2500</c:v>
                </c:pt>
                <c:pt idx="4">
                  <c:v>5300</c:v>
                </c:pt>
                <c:pt idx="5">
                  <c:v>4450</c:v>
                </c:pt>
                <c:pt idx="6">
                  <c:v>5040</c:v>
                </c:pt>
                <c:pt idx="7">
                  <c:v>10960</c:v>
                </c:pt>
                <c:pt idx="8">
                  <c:v>19905</c:v>
                </c:pt>
                <c:pt idx="9">
                  <c:v>8500</c:v>
                </c:pt>
                <c:pt idx="10">
                  <c:v>11495</c:v>
                </c:pt>
                <c:pt idx="11">
                  <c:v>29800</c:v>
                </c:pt>
                <c:pt idx="12">
                  <c:v>5200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7254319"/>
        <c:axId val="1216402687"/>
      </c:barChart>
      <c:catAx>
        <c:axId val="9606012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GB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Year</a:t>
                </a:r>
                <a:endParaRPr lang="en-Z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216418079"/>
        <c:crosses val="autoZero"/>
        <c:auto val="1"/>
        <c:lblAlgn val="ctr"/>
        <c:lblOffset val="100"/>
        <c:noMultiLvlLbl val="0"/>
      </c:catAx>
      <c:valAx>
        <c:axId val="1216418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GB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b="0"/>
                  <a:t>%</a:t>
                </a:r>
                <a:r>
                  <a:rPr lang="en-ZA" b="0" baseline="0"/>
                  <a:t> of Field Affected</a:t>
                </a:r>
                <a:endParaRPr lang="en-ZA" b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60601231"/>
        <c:crosses val="autoZero"/>
        <c:crossBetween val="between"/>
      </c:valAx>
      <c:catAx>
        <c:axId val="1217254319"/>
        <c:scaling>
          <c:orientation val="minMax"/>
        </c:scaling>
        <c:delete val="1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216402687"/>
        <c:crosses val="autoZero"/>
        <c:auto val="1"/>
        <c:lblAlgn val="ctr"/>
        <c:lblOffset val="100"/>
        <c:noMultiLvlLbl val="0"/>
      </c:catAx>
      <c:valAx>
        <c:axId val="1216402687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GB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Ecoli</a:t>
                </a:r>
                <a:r>
                  <a:rPr lang="en-ZA" baseline="0"/>
                  <a:t> per 100ml, first day only</a:t>
                </a:r>
                <a:endParaRPr lang="en-Z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217254319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GB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5T12:28:14.127" idx="1">
    <p:pos x="5952" y="33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E6B49-A759-40B1-8434-BF3D562FECB2}" type="datetimeFigureOut">
              <a:rPr lang="en-ZA" smtClean="0"/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85E32-1AB7-4314-9625-780A81E5D067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1.xml"/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188931" y="1143966"/>
            <a:ext cx="8066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u/s </a:t>
            </a:r>
            <a:r>
              <a:rPr lang="en-ZA" sz="1100" dirty="0" err="1"/>
              <a:t>Baynes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45321" y="1862697"/>
            <a:ext cx="474935" cy="1202764"/>
          </a:xfrm>
          <a:prstGeom prst="line">
            <a:avLst/>
          </a:prstGeom>
          <a:ln w="53975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09388" y="2666500"/>
            <a:ext cx="899412" cy="398961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0" y="5253852"/>
            <a:ext cx="304801" cy="184404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78438" y="4898551"/>
            <a:ext cx="419102" cy="346364"/>
          </a:xfrm>
          <a:prstGeom prst="line">
            <a:avLst/>
          </a:prstGeom>
          <a:ln w="571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733801" y="2260882"/>
            <a:ext cx="417847" cy="382728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402043" y="1988000"/>
            <a:ext cx="331758" cy="279681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422388" y="4539734"/>
            <a:ext cx="230260" cy="321903"/>
          </a:xfrm>
          <a:prstGeom prst="line">
            <a:avLst/>
          </a:prstGeom>
          <a:ln w="60325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7"/>
            <a:ext cx="301400" cy="190181"/>
          </a:xfrm>
          <a:prstGeom prst="line">
            <a:avLst/>
          </a:prstGeom>
          <a:ln w="412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705601" y="5638802"/>
            <a:ext cx="639543" cy="351013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212666" cy="73386"/>
          </a:xfrm>
          <a:prstGeom prst="line">
            <a:avLst/>
          </a:prstGeom>
          <a:ln w="508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350" idx="0"/>
          </p:cNvCxnSpPr>
          <p:nvPr/>
        </p:nvCxnSpPr>
        <p:spPr>
          <a:xfrm>
            <a:off x="1542730" y="715612"/>
            <a:ext cx="197823" cy="37996"/>
          </a:xfrm>
          <a:prstGeom prst="line">
            <a:avLst/>
          </a:prstGeom>
          <a:ln w="47625" cap="rnd">
            <a:solidFill>
              <a:schemeClr val="accent6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1" y="1063249"/>
            <a:ext cx="179086" cy="20123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3"/>
            <a:ext cx="570582" cy="38099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634162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6248400" y="4932412"/>
            <a:ext cx="414928" cy="3819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86400"/>
            <a:ext cx="581697" cy="3048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2162" y="4340052"/>
            <a:ext cx="541574" cy="399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5133736" y="176725"/>
            <a:ext cx="4471682" cy="3362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30500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V="1">
            <a:off x="2697334" y="846774"/>
            <a:ext cx="226610" cy="2029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V="1">
            <a:off x="2874847" y="1157016"/>
            <a:ext cx="99143" cy="819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9" name="Rectangle 328"/>
          <p:cNvSpPr/>
          <p:nvPr/>
        </p:nvSpPr>
        <p:spPr>
          <a:xfrm>
            <a:off x="2358721" y="1352121"/>
            <a:ext cx="598678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4640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879610" y="3718560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1515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640120" y="4466298"/>
            <a:ext cx="2422802" cy="20502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884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21800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231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373761" y="3962894"/>
            <a:ext cx="307474" cy="3403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0" y="4062449"/>
            <a:ext cx="49317" cy="248142"/>
          </a:xfrm>
          <a:prstGeom prst="triangle">
            <a:avLst/>
          </a:prstGeom>
          <a:solidFill>
            <a:schemeClr val="accent4"/>
          </a:solidFill>
          <a:ln w="63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76200" y="115245"/>
            <a:ext cx="9601199" cy="65827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45801" y="4107400"/>
            <a:ext cx="2155283" cy="2663084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&lt;10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488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6670845" y="493241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14500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7490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299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6300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854702" y="901906"/>
            <a:ext cx="232145" cy="1814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92080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871317"/>
            <a:ext cx="674299" cy="1598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68627" y="3836515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468" name="TextBox 467"/>
          <p:cNvSpPr txBox="1"/>
          <p:nvPr/>
        </p:nvSpPr>
        <p:spPr>
          <a:xfrm>
            <a:off x="589137" y="4192262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30001" y="203921"/>
            <a:ext cx="450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Duzi Canoe Race 2020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1" name="TextBox 110"/>
          <p:cNvSpPr txBox="1"/>
          <p:nvPr/>
        </p:nvSpPr>
        <p:spPr>
          <a:xfrm rot="1821370">
            <a:off x="6520607" y="5486437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092537" y="488739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YMCA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520662" y="3925978"/>
            <a:ext cx="10005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662297" y="587644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800" dirty="0"/>
              <a:t>Low level </a:t>
            </a:r>
            <a:endParaRPr lang="en-ZA" sz="800" dirty="0"/>
          </a:p>
          <a:p>
            <a:r>
              <a:rPr lang="en-ZA" sz="800" dirty="0"/>
              <a:t>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572573" y="4732678"/>
            <a:ext cx="1476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744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 outflow</a:t>
            </a:r>
            <a:endParaRPr lang="en-ZA" sz="1100" dirty="0"/>
          </a:p>
        </p:txBody>
      </p:sp>
      <p:sp>
        <p:nvSpPr>
          <p:cNvPr id="140" name="TextBox 139"/>
          <p:cNvSpPr txBox="1"/>
          <p:nvPr/>
        </p:nvSpPr>
        <p:spPr>
          <a:xfrm>
            <a:off x="6519437" y="4513555"/>
            <a:ext cx="16514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below Inanda Dam</a:t>
            </a:r>
            <a:endParaRPr lang="en-ZA" sz="1100" dirty="0"/>
          </a:p>
        </p:txBody>
      </p:sp>
      <p:sp>
        <p:nvSpPr>
          <p:cNvPr id="439" name="Rectangle 438"/>
          <p:cNvSpPr/>
          <p:nvPr/>
        </p:nvSpPr>
        <p:spPr>
          <a:xfrm>
            <a:off x="2840683" y="672829"/>
            <a:ext cx="741729" cy="1757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594980" y="5591616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>
            <a:solidFill>
              <a:schemeClr val="accent6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5847988" y="2306881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47252" y="4466299"/>
            <a:ext cx="2343357" cy="2099106"/>
            <a:chOff x="747252" y="4466299"/>
            <a:chExt cx="2343357" cy="2099106"/>
          </a:xfrm>
        </p:grpSpPr>
        <p:sp>
          <p:nvSpPr>
            <p:cNvPr id="454" name="TextBox 453"/>
            <p:cNvSpPr txBox="1"/>
            <p:nvPr/>
          </p:nvSpPr>
          <p:spPr>
            <a:xfrm>
              <a:off x="1536284" y="4645819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Very poor quality/high risk (&gt;25 000)</a:t>
              </a:r>
              <a:endParaRPr lang="en-ZA" sz="900" dirty="0"/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1508855" y="4945411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Poor quality, quite high risk (~10 000 – 25 000)</a:t>
              </a:r>
              <a:endParaRPr lang="en-ZA" sz="900" dirty="0"/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1538785" y="5250554"/>
              <a:ext cx="154108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Moderate risk – some  faecal  contamination (~4 000–10 000)</a:t>
              </a:r>
              <a:endParaRPr lang="en-ZA" sz="900" dirty="0"/>
            </a:p>
          </p:txBody>
        </p:sp>
        <p:sp>
          <p:nvSpPr>
            <p:cNvPr id="459" name="TextBox 458"/>
            <p:cNvSpPr txBox="1"/>
            <p:nvPr/>
          </p:nvSpPr>
          <p:spPr>
            <a:xfrm>
              <a:off x="1528436" y="5645138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Quite low risk for  the  reach (1 000 – 4000)</a:t>
              </a:r>
              <a:endParaRPr lang="en-ZA" sz="900" dirty="0"/>
            </a:p>
          </p:txBody>
        </p:sp>
        <p:sp>
          <p:nvSpPr>
            <p:cNvPr id="460" name="TextBox 459"/>
            <p:cNvSpPr txBox="1"/>
            <p:nvPr/>
          </p:nvSpPr>
          <p:spPr>
            <a:xfrm>
              <a:off x="1519548" y="6196073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Excellent water quality in the reach  (&lt;130)</a:t>
              </a:r>
              <a:endParaRPr lang="en-ZA" sz="900" dirty="0"/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1537328" y="5918215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Good water quality ( 130 – 1000)</a:t>
              </a:r>
              <a:endParaRPr lang="en-ZA" sz="900" dirty="0"/>
            </a:p>
          </p:txBody>
        </p:sp>
        <p:cxnSp>
          <p:nvCxnSpPr>
            <p:cNvPr id="470" name="Straight Connector 469"/>
            <p:cNvCxnSpPr/>
            <p:nvPr/>
          </p:nvCxnSpPr>
          <p:spPr>
            <a:xfrm flipV="1">
              <a:off x="775827" y="4823416"/>
              <a:ext cx="719123" cy="45"/>
            </a:xfrm>
            <a:prstGeom prst="line">
              <a:avLst/>
            </a:prstGeom>
            <a:ln w="508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/>
            <p:nvPr/>
          </p:nvCxnSpPr>
          <p:spPr>
            <a:xfrm flipV="1">
              <a:off x="775827" y="5080591"/>
              <a:ext cx="719123" cy="45"/>
            </a:xfrm>
            <a:prstGeom prst="line">
              <a:avLst/>
            </a:prstGeom>
            <a:ln w="508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/>
            <p:nvPr/>
          </p:nvCxnSpPr>
          <p:spPr>
            <a:xfrm flipV="1">
              <a:off x="747252" y="6400757"/>
              <a:ext cx="719123" cy="45"/>
            </a:xfrm>
            <a:prstGeom prst="line">
              <a:avLst/>
            </a:prstGeom>
            <a:ln w="508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/>
            <p:nvPr/>
          </p:nvCxnSpPr>
          <p:spPr>
            <a:xfrm flipV="1">
              <a:off x="756778" y="5804491"/>
              <a:ext cx="719123" cy="45"/>
            </a:xfrm>
            <a:prstGeom prst="line">
              <a:avLst/>
            </a:prstGeom>
            <a:ln w="508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/>
            <p:nvPr/>
          </p:nvCxnSpPr>
          <p:spPr>
            <a:xfrm flipV="1">
              <a:off x="756778" y="6099766"/>
              <a:ext cx="719123" cy="45"/>
            </a:xfrm>
            <a:prstGeom prst="line">
              <a:avLst/>
            </a:prstGeom>
            <a:ln w="508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/>
            <p:nvPr/>
          </p:nvCxnSpPr>
          <p:spPr>
            <a:xfrm flipV="1">
              <a:off x="756778" y="5385391"/>
              <a:ext cx="719123" cy="45"/>
            </a:xfrm>
            <a:prstGeom prst="line">
              <a:avLst/>
            </a:prstGeom>
            <a:ln w="508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785091" y="4569893"/>
              <a:ext cx="719123" cy="45"/>
            </a:xfrm>
            <a:prstGeom prst="line">
              <a:avLst/>
            </a:prstGeom>
            <a:ln w="5080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1549524" y="4466299"/>
              <a:ext cx="15410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No result</a:t>
              </a:r>
              <a:endParaRPr lang="en-ZA" sz="900" dirty="0"/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628498" y="3495222"/>
            <a:ext cx="674299" cy="233973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4870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49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1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7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cxnSp>
        <p:nvCxnSpPr>
          <p:cNvPr id="159" name="Straight Connector 158"/>
          <p:cNvCxnSpPr>
            <a:endCxn id="394" idx="0"/>
          </p:cNvCxnSpPr>
          <p:nvPr/>
        </p:nvCxnSpPr>
        <p:spPr>
          <a:xfrm flipH="1">
            <a:off x="4754695" y="3070677"/>
            <a:ext cx="390628" cy="994245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3220300" y="2362200"/>
            <a:ext cx="601276" cy="4277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2566178" y="280663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2310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44720" y="2773584"/>
            <a:ext cx="8098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100" dirty="0" err="1"/>
              <a:t>Nkanyezini</a:t>
            </a:r>
            <a:endParaRPr lang="en-ZA" sz="11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2753681" y="1066800"/>
            <a:ext cx="203718" cy="59384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3538"/>
            <a:ext cx="130114" cy="340302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160392" cy="101795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396263"/>
            <a:ext cx="429296" cy="3949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1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1 840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2 910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2 406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92 100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1 900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1 160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5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2011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162172" y="5230411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1 540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1 035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8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1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2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337964" y="1222841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3538"/>
            <a:ext cx="130114" cy="340302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54408"/>
            <a:ext cx="729188" cy="422843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55782"/>
          </a:xfrm>
          <a:prstGeom prst="line">
            <a:avLst/>
          </a:prstGeom>
          <a:ln w="412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917359" y="701716"/>
            <a:ext cx="539424" cy="371696"/>
          </a:xfrm>
          <a:prstGeom prst="line">
            <a:avLst/>
          </a:prstGeom>
          <a:ln w="254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52211" y="851095"/>
            <a:ext cx="260712" cy="83246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70174"/>
            <a:ext cx="323414" cy="90732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396263"/>
            <a:ext cx="429296" cy="3949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>
            <a:endCxn id="433" idx="1"/>
          </p:cNvCxnSpPr>
          <p:nvPr/>
        </p:nvCxnSpPr>
        <p:spPr>
          <a:xfrm flipV="1">
            <a:off x="2163238" y="620181"/>
            <a:ext cx="234010" cy="2420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498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1 530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97248" y="51382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6927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5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2010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18306" y="1200691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307333" y="298108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164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2 140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162172" y="5230411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1 440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3178138" y="217416"/>
            <a:ext cx="557272" cy="1757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>
            <a:off x="2445258" y="324860"/>
            <a:ext cx="72417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1717849" y="324859"/>
            <a:ext cx="727409" cy="3933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3376669" y="323612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900" dirty="0"/>
              <a:t>Edendale weir</a:t>
            </a:r>
            <a:endParaRPr lang="en-ZA" sz="900" dirty="0"/>
          </a:p>
        </p:txBody>
      </p:sp>
      <p:cxnSp>
        <p:nvCxnSpPr>
          <p:cNvPr id="185" name="Straight Connector 18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1 000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9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6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8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3538"/>
            <a:ext cx="130114" cy="340302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4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216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11 700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15 800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3 000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1 520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2009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1 158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2 000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8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2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3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Straight Connector 181"/>
          <p:cNvCxnSpPr>
            <a:endCxn id="165" idx="2"/>
          </p:cNvCxnSpPr>
          <p:nvPr/>
        </p:nvCxnSpPr>
        <p:spPr>
          <a:xfrm flipV="1">
            <a:off x="6893205" y="5421094"/>
            <a:ext cx="637118" cy="262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3538"/>
            <a:ext cx="130114" cy="340302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242 000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23 600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134657" y="1644454"/>
            <a:ext cx="741729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2 400 000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27 600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1 096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&lt;10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630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43 500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1394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51 700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21 900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2008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496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41 100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38 700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7193173" y="520839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099935" y="5006415"/>
            <a:ext cx="11176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Athlone Br, area</a:t>
            </a:r>
            <a:endParaRPr lang="en-ZA" sz="1100" dirty="0"/>
          </a:p>
        </p:txBody>
      </p:sp>
      <p:cxnSp>
        <p:nvCxnSpPr>
          <p:cNvPr id="192" name="Straight Connector 191"/>
          <p:cNvCxnSpPr>
            <a:stCxn id="394" idx="2"/>
            <a:endCxn id="394" idx="4"/>
          </p:cNvCxnSpPr>
          <p:nvPr/>
        </p:nvCxnSpPr>
        <p:spPr>
          <a:xfrm>
            <a:off x="4681235" y="4303220"/>
            <a:ext cx="48127" cy="9755"/>
          </a:xfrm>
          <a:prstGeom prst="line">
            <a:avLst/>
          </a:prstGeom>
          <a:ln w="158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>
            <a:off x="5367837" y="1862695"/>
            <a:ext cx="252418" cy="625978"/>
          </a:xfrm>
          <a:prstGeom prst="line">
            <a:avLst/>
          </a:prstGeom>
          <a:ln w="50800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20 100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96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7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8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Straight Connector 181"/>
          <p:cNvCxnSpPr>
            <a:endCxn id="165" idx="2"/>
          </p:cNvCxnSpPr>
          <p:nvPr/>
        </p:nvCxnSpPr>
        <p:spPr>
          <a:xfrm flipV="1">
            <a:off x="6893205" y="5421094"/>
            <a:ext cx="637118" cy="262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3538"/>
            <a:ext cx="130114" cy="340302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1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&lt;100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12 700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681158" y="313068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16 600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64 900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79 200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2007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24 000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1 800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7193173" y="520839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099935" y="5006415"/>
            <a:ext cx="11176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Athlone Br, area</a:t>
            </a:r>
            <a:endParaRPr lang="en-ZA" sz="1100" dirty="0"/>
          </a:p>
        </p:txBody>
      </p:sp>
      <p:cxnSp>
        <p:nvCxnSpPr>
          <p:cNvPr id="192" name="Straight Connector 191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4 950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94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5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6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064826" y="1862697"/>
            <a:ext cx="555430" cy="1405564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45069" y="3285761"/>
            <a:ext cx="308541" cy="768079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&lt;100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141 400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20 700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6 400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2 400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54 800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112 000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2006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20 600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32 600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394" idx="4"/>
          </p:cNvCxnSpPr>
          <p:nvPr/>
        </p:nvCxnSpPr>
        <p:spPr>
          <a:xfrm flipH="1" flipV="1">
            <a:off x="4689201" y="4306846"/>
            <a:ext cx="40161" cy="6129"/>
          </a:xfrm>
          <a:prstGeom prst="line">
            <a:avLst/>
          </a:prstGeom>
          <a:ln w="127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7 750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8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2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4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086902" y="1862697"/>
            <a:ext cx="533354" cy="1379512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94" idx="0"/>
          </p:cNvCxnSpPr>
          <p:nvPr/>
        </p:nvCxnSpPr>
        <p:spPr>
          <a:xfrm flipV="1">
            <a:off x="4754591" y="3231499"/>
            <a:ext cx="327663" cy="833402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113014" y="2413342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388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12 400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1 170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960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1 520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2005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224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3 900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15 800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2 200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8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2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3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015175" y="1862697"/>
            <a:ext cx="605081" cy="1487454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383755"/>
            <a:ext cx="262349" cy="670086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92493"/>
            <a:ext cx="563785" cy="2987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1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10 460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2004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410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1 465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8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2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3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Straight Connector 181"/>
          <p:cNvCxnSpPr>
            <a:endCxn id="165" idx="2"/>
          </p:cNvCxnSpPr>
          <p:nvPr/>
        </p:nvCxnSpPr>
        <p:spPr>
          <a:xfrm flipV="1">
            <a:off x="6893205" y="5421094"/>
            <a:ext cx="637118" cy="262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3538"/>
            <a:ext cx="130114" cy="340302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1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1 400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471556" y="18328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2003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350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7193173" y="520839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099935" y="5006415"/>
            <a:ext cx="11176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Athlone Br, area</a:t>
            </a:r>
            <a:endParaRPr lang="en-ZA" sz="1100" dirty="0"/>
          </a:p>
        </p:txBody>
      </p:sp>
      <p:cxnSp>
        <p:nvCxnSpPr>
          <p:cNvPr id="192" name="Straight Connector 191"/>
          <p:cNvCxnSpPr>
            <a:stCxn id="394" idx="2"/>
            <a:endCxn id="394" idx="4"/>
          </p:cNvCxnSpPr>
          <p:nvPr/>
        </p:nvCxnSpPr>
        <p:spPr>
          <a:xfrm>
            <a:off x="4681235" y="4303220"/>
            <a:ext cx="48127" cy="9755"/>
          </a:xfrm>
          <a:prstGeom prst="line">
            <a:avLst/>
          </a:prstGeom>
          <a:ln w="127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350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9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6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7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036980" y="1862697"/>
            <a:ext cx="583276" cy="1492920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305175"/>
            <a:ext cx="303182" cy="748666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82 000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10 200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6 500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60 000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26 000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3 800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212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25 000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2002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21 000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9 200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6 500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8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2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3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188931" y="1143966"/>
            <a:ext cx="8066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u/s </a:t>
            </a:r>
            <a:r>
              <a:rPr lang="en-ZA" sz="1100" dirty="0" err="1"/>
              <a:t>Baynes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45321" y="1862697"/>
            <a:ext cx="474935" cy="120276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160035" y="5301911"/>
            <a:ext cx="304801" cy="18440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733801" y="2260882"/>
            <a:ext cx="638810" cy="542453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402043" y="1988000"/>
            <a:ext cx="331758" cy="279681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422388" y="4539734"/>
            <a:ext cx="230260" cy="321903"/>
          </a:xfrm>
          <a:prstGeom prst="line">
            <a:avLst/>
          </a:prstGeom>
          <a:ln w="603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7"/>
            <a:ext cx="301400" cy="19018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670845" y="5638238"/>
            <a:ext cx="674299" cy="3515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212666" cy="7338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350" idx="0"/>
          </p:cNvCxnSpPr>
          <p:nvPr/>
        </p:nvCxnSpPr>
        <p:spPr>
          <a:xfrm>
            <a:off x="1542730" y="715612"/>
            <a:ext cx="197823" cy="37996"/>
          </a:xfrm>
          <a:prstGeom prst="line">
            <a:avLst/>
          </a:prstGeom>
          <a:ln w="476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1" y="1063249"/>
            <a:ext cx="179086" cy="2012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3"/>
            <a:ext cx="570582" cy="38099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634162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6248400" y="4932412"/>
            <a:ext cx="414928" cy="3819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86400"/>
            <a:ext cx="581697" cy="3048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2162" y="4340052"/>
            <a:ext cx="541574" cy="399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5133736" y="176725"/>
            <a:ext cx="4471682" cy="3362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447414" y="213075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5</a:t>
            </a:r>
            <a:r>
              <a:rPr lang="en-ZA" sz="1000" dirty="0">
                <a:solidFill>
                  <a:schemeClr val="tx1"/>
                </a:solidFill>
              </a:rPr>
              <a:t>28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248 900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&gt;241 960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V="1">
            <a:off x="2697334" y="846774"/>
            <a:ext cx="226610" cy="2029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V="1">
            <a:off x="2874847" y="1157016"/>
            <a:ext cx="99143" cy="819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9" name="Rectangle 328"/>
          <p:cNvSpPr/>
          <p:nvPr/>
        </p:nvSpPr>
        <p:spPr>
          <a:xfrm>
            <a:off x="2358721" y="1352121"/>
            <a:ext cx="598678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25600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3</a:t>
            </a:r>
            <a:r>
              <a:rPr lang="en-ZA" sz="1000" dirty="0">
                <a:solidFill>
                  <a:schemeClr val="tx1"/>
                </a:solidFill>
              </a:rPr>
              <a:t>8200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8160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879610" y="3718560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2</a:t>
            </a:r>
            <a:r>
              <a:rPr lang="en-ZA" sz="1000" dirty="0">
                <a:solidFill>
                  <a:schemeClr val="tx1"/>
                </a:solidFill>
              </a:rPr>
              <a:t>330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640120" y="4466298"/>
            <a:ext cx="2422802" cy="20502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3</a:t>
            </a:r>
            <a:r>
              <a:rPr lang="en-ZA" sz="1000" dirty="0">
                <a:solidFill>
                  <a:schemeClr val="tx1"/>
                </a:solidFill>
              </a:rPr>
              <a:t>64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9</a:t>
            </a:r>
            <a:r>
              <a:rPr lang="en-ZA" sz="1000" dirty="0">
                <a:solidFill>
                  <a:schemeClr val="tx1"/>
                </a:solidFill>
              </a:rPr>
              <a:t>20800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9</a:t>
            </a:r>
            <a:r>
              <a:rPr lang="en-ZA" sz="1000" dirty="0">
                <a:solidFill>
                  <a:schemeClr val="tx1"/>
                </a:solidFill>
              </a:rPr>
              <a:t>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49600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highlight>
                <a:srgbClr val="FF00FF"/>
              </a:highlight>
            </a:endParaRPr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373761" y="3962894"/>
            <a:ext cx="307474" cy="3403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0" y="4062449"/>
            <a:ext cx="49317" cy="24814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235532" y="137647"/>
            <a:ext cx="9601199" cy="65827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45801" y="4107400"/>
            <a:ext cx="2155283" cy="2663084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1</a:t>
            </a:r>
            <a:r>
              <a:rPr lang="en-ZA" sz="1000" dirty="0">
                <a:solidFill>
                  <a:schemeClr val="tx1"/>
                </a:solidFill>
              </a:rPr>
              <a:t>467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3</a:t>
            </a:r>
            <a:r>
              <a:rPr lang="en-ZA" sz="1000" dirty="0">
                <a:solidFill>
                  <a:schemeClr val="tx1"/>
                </a:solidFill>
              </a:rPr>
              <a:t>55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5</a:t>
            </a:r>
            <a:r>
              <a:rPr lang="en-ZA" sz="1000" dirty="0">
                <a:solidFill>
                  <a:schemeClr val="tx1"/>
                </a:solidFill>
              </a:rPr>
              <a:t>380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4</a:t>
            </a:r>
            <a:r>
              <a:rPr lang="en-ZA" sz="1000" dirty="0">
                <a:solidFill>
                  <a:schemeClr val="tx1"/>
                </a:solidFill>
              </a:rPr>
              <a:t>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2</a:t>
            </a:r>
            <a:r>
              <a:rPr lang="en-ZA" sz="1000" dirty="0">
                <a:solidFill>
                  <a:schemeClr val="tx1"/>
                </a:solidFill>
              </a:rPr>
              <a:t>620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6670845" y="493241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3</a:t>
            </a:r>
            <a:r>
              <a:rPr lang="en-ZA" sz="1000" dirty="0">
                <a:solidFill>
                  <a:schemeClr val="tx1"/>
                </a:solidFill>
              </a:rPr>
              <a:t>10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&gt;241 960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1</a:t>
            </a:r>
            <a:r>
              <a:rPr lang="en-ZA" sz="1000" dirty="0">
                <a:solidFill>
                  <a:schemeClr val="tx1"/>
                </a:solidFill>
              </a:rPr>
              <a:t>1780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5</a:t>
            </a:r>
            <a:r>
              <a:rPr lang="en-ZA" sz="1000">
                <a:solidFill>
                  <a:schemeClr val="tx1"/>
                </a:solidFill>
              </a:rPr>
              <a:t>290</a:t>
            </a:r>
            <a:endParaRPr lang="en-ZA" sz="1000" dirty="0"/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12200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854702" y="901906"/>
            <a:ext cx="232145" cy="1814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3</a:t>
            </a:r>
            <a:r>
              <a:rPr lang="en-ZA" sz="1000" dirty="0">
                <a:solidFill>
                  <a:schemeClr val="tx1"/>
                </a:solidFill>
              </a:rPr>
              <a:t>410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871317"/>
            <a:ext cx="674299" cy="1598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68627" y="3836515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468" name="TextBox 467"/>
          <p:cNvSpPr txBox="1"/>
          <p:nvPr/>
        </p:nvSpPr>
        <p:spPr>
          <a:xfrm>
            <a:off x="589137" y="4192262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30001" y="203921"/>
            <a:ext cx="450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Duzi Canoe Race 2019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1" name="TextBox 110"/>
          <p:cNvSpPr txBox="1"/>
          <p:nvPr/>
        </p:nvSpPr>
        <p:spPr>
          <a:xfrm rot="1821370">
            <a:off x="6520607" y="5486437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092537" y="488739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YMCA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520662" y="3925978"/>
            <a:ext cx="10005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662297" y="587644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800" dirty="0"/>
              <a:t>Low level </a:t>
            </a:r>
            <a:endParaRPr lang="en-ZA" sz="800" dirty="0"/>
          </a:p>
          <a:p>
            <a:r>
              <a:rPr lang="en-ZA" sz="800" dirty="0"/>
              <a:t>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832663" y="3139440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/>
              <a:t>Ashdown Stream (comes</a:t>
            </a:r>
            <a:endParaRPr lang="en-ZA" sz="1100"/>
          </a:p>
          <a:p>
            <a:r>
              <a:rPr lang="en-ZA" sz="110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572573" y="4732678"/>
            <a:ext cx="1476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744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 outflow</a:t>
            </a:r>
            <a:endParaRPr lang="en-ZA" sz="1100" dirty="0"/>
          </a:p>
        </p:txBody>
      </p:sp>
      <p:sp>
        <p:nvSpPr>
          <p:cNvPr id="439" name="Rectangle 438"/>
          <p:cNvSpPr/>
          <p:nvPr/>
        </p:nvSpPr>
        <p:spPr>
          <a:xfrm>
            <a:off x="2840683" y="672829"/>
            <a:ext cx="741729" cy="1757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1</a:t>
            </a:r>
            <a:r>
              <a:rPr lang="en-ZA" sz="1000" dirty="0">
                <a:solidFill>
                  <a:schemeClr val="tx1"/>
                </a:solidFill>
              </a:rPr>
              <a:t>8900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2</a:t>
            </a:r>
            <a:r>
              <a:rPr lang="en-ZA" sz="1000" dirty="0">
                <a:solidFill>
                  <a:schemeClr val="tx1"/>
                </a:solidFill>
              </a:rPr>
              <a:t>61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47252" y="4466299"/>
            <a:ext cx="2343357" cy="2099106"/>
            <a:chOff x="747252" y="4466299"/>
            <a:chExt cx="2343357" cy="2099106"/>
          </a:xfrm>
        </p:grpSpPr>
        <p:sp>
          <p:nvSpPr>
            <p:cNvPr id="454" name="TextBox 453"/>
            <p:cNvSpPr txBox="1"/>
            <p:nvPr/>
          </p:nvSpPr>
          <p:spPr>
            <a:xfrm>
              <a:off x="1536284" y="4645819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Very poor quality/high risk (&gt;25 000)</a:t>
              </a:r>
              <a:endParaRPr lang="en-ZA" sz="900" dirty="0"/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1508855" y="4945411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Poor quality, quite high risk (~10 000 – 25 000)</a:t>
              </a:r>
              <a:endParaRPr lang="en-ZA" sz="900" dirty="0"/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1538785" y="5250554"/>
              <a:ext cx="154108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Moderate risk – some  faecal  contamination (~4 000–10 000)</a:t>
              </a:r>
              <a:endParaRPr lang="en-ZA" sz="900" dirty="0"/>
            </a:p>
          </p:txBody>
        </p:sp>
        <p:sp>
          <p:nvSpPr>
            <p:cNvPr id="459" name="TextBox 458"/>
            <p:cNvSpPr txBox="1"/>
            <p:nvPr/>
          </p:nvSpPr>
          <p:spPr>
            <a:xfrm>
              <a:off x="1528436" y="5645138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Quite low risk for  the  reach (1 000 – 4000)</a:t>
              </a:r>
              <a:endParaRPr lang="en-ZA" sz="900" dirty="0"/>
            </a:p>
          </p:txBody>
        </p:sp>
        <p:sp>
          <p:nvSpPr>
            <p:cNvPr id="460" name="TextBox 459"/>
            <p:cNvSpPr txBox="1"/>
            <p:nvPr/>
          </p:nvSpPr>
          <p:spPr>
            <a:xfrm>
              <a:off x="1519548" y="6196073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Excellent water quality in the reach  (&lt;130)</a:t>
              </a:r>
              <a:endParaRPr lang="en-ZA" sz="900" dirty="0"/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1537328" y="5918215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Good water quality ( 130 – 1000)</a:t>
              </a:r>
              <a:endParaRPr lang="en-ZA" sz="900" dirty="0"/>
            </a:p>
          </p:txBody>
        </p:sp>
        <p:cxnSp>
          <p:nvCxnSpPr>
            <p:cNvPr id="470" name="Straight Connector 469"/>
            <p:cNvCxnSpPr/>
            <p:nvPr/>
          </p:nvCxnSpPr>
          <p:spPr>
            <a:xfrm flipV="1">
              <a:off x="775827" y="4823416"/>
              <a:ext cx="719123" cy="45"/>
            </a:xfrm>
            <a:prstGeom prst="line">
              <a:avLst/>
            </a:prstGeom>
            <a:ln w="508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/>
            <p:nvPr/>
          </p:nvCxnSpPr>
          <p:spPr>
            <a:xfrm flipV="1">
              <a:off x="775827" y="5080591"/>
              <a:ext cx="719123" cy="45"/>
            </a:xfrm>
            <a:prstGeom prst="line">
              <a:avLst/>
            </a:prstGeom>
            <a:ln w="508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/>
            <p:nvPr/>
          </p:nvCxnSpPr>
          <p:spPr>
            <a:xfrm flipV="1">
              <a:off x="747252" y="6400757"/>
              <a:ext cx="719123" cy="45"/>
            </a:xfrm>
            <a:prstGeom prst="line">
              <a:avLst/>
            </a:prstGeom>
            <a:ln w="508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/>
            <p:nvPr/>
          </p:nvCxnSpPr>
          <p:spPr>
            <a:xfrm flipV="1">
              <a:off x="756778" y="5804491"/>
              <a:ext cx="719123" cy="45"/>
            </a:xfrm>
            <a:prstGeom prst="line">
              <a:avLst/>
            </a:prstGeom>
            <a:ln w="508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/>
            <p:nvPr/>
          </p:nvCxnSpPr>
          <p:spPr>
            <a:xfrm flipV="1">
              <a:off x="756778" y="6099766"/>
              <a:ext cx="719123" cy="45"/>
            </a:xfrm>
            <a:prstGeom prst="line">
              <a:avLst/>
            </a:prstGeom>
            <a:ln w="508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/>
            <p:nvPr/>
          </p:nvCxnSpPr>
          <p:spPr>
            <a:xfrm flipV="1">
              <a:off x="756778" y="5385391"/>
              <a:ext cx="719123" cy="45"/>
            </a:xfrm>
            <a:prstGeom prst="line">
              <a:avLst/>
            </a:prstGeom>
            <a:ln w="508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785091" y="4569893"/>
              <a:ext cx="719123" cy="45"/>
            </a:xfrm>
            <a:prstGeom prst="line">
              <a:avLst/>
            </a:prstGeom>
            <a:ln w="5080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1549524" y="4466299"/>
              <a:ext cx="1541085" cy="2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No result</a:t>
              </a:r>
              <a:endParaRPr lang="en-ZA" sz="900" dirty="0"/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628498" y="3495222"/>
            <a:ext cx="674299" cy="23397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5</a:t>
            </a:r>
            <a:r>
              <a:rPr lang="en-ZA" sz="1000" b="1" dirty="0">
                <a:solidFill>
                  <a:schemeClr val="tx1"/>
                </a:solidFill>
              </a:rPr>
              <a:t>380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49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 dirty="0">
              <a:highlight>
                <a:srgbClr val="FFFF00"/>
              </a:highlight>
            </a:endParaRPr>
          </a:p>
        </p:txBody>
      </p:sp>
      <p:sp>
        <p:nvSpPr>
          <p:cNvPr id="151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 dirty="0"/>
          </a:p>
        </p:txBody>
      </p:sp>
      <p:sp>
        <p:nvSpPr>
          <p:cNvPr id="157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cxnSp>
        <p:nvCxnSpPr>
          <p:cNvPr id="159" name="Straight Connector 158"/>
          <p:cNvCxnSpPr>
            <a:endCxn id="394" idx="0"/>
          </p:cNvCxnSpPr>
          <p:nvPr/>
        </p:nvCxnSpPr>
        <p:spPr>
          <a:xfrm flipH="1">
            <a:off x="4754695" y="3070677"/>
            <a:ext cx="390628" cy="99424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3220300" y="2362200"/>
            <a:ext cx="601276" cy="4277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2566178" y="280663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29800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44720" y="2773584"/>
            <a:ext cx="8098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100" dirty="0" err="1"/>
              <a:t>Nkanyezini</a:t>
            </a:r>
            <a:endParaRPr lang="en-ZA" sz="11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2753681" y="1084582"/>
            <a:ext cx="203718" cy="59384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 flipV="1">
            <a:off x="5661792" y="4909351"/>
            <a:ext cx="525310" cy="404971"/>
          </a:xfrm>
          <a:prstGeom prst="line">
            <a:avLst/>
          </a:prstGeom>
          <a:ln w="571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2"/>
          <p:cNvSpPr/>
          <p:nvPr/>
        </p:nvSpPr>
        <p:spPr>
          <a:xfrm rot="21328631">
            <a:off x="4966219" y="4255373"/>
            <a:ext cx="305435" cy="150934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295" tIns="37148" rIns="74295" bIns="37148" numCol="1" spcCol="0" rtlCol="0" fromWordArt="0" anchor="ctr" anchorCtr="0" forceAA="0" compatLnSpc="1">
            <a:noAutofit/>
          </a:bodyPr>
          <a:lstStyle/>
          <a:p>
            <a:endParaRPr lang="en-ZA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007177" y="1862697"/>
            <a:ext cx="613079" cy="1551298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402735"/>
            <a:ext cx="255228" cy="65110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4978784" y="3259605"/>
            <a:ext cx="740744" cy="2351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136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2001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3 500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394" idx="2"/>
            <a:endCxn id="394" idx="4"/>
          </p:cNvCxnSpPr>
          <p:nvPr/>
        </p:nvCxnSpPr>
        <p:spPr>
          <a:xfrm>
            <a:off x="4681235" y="4303220"/>
            <a:ext cx="48127" cy="9755"/>
          </a:xfrm>
          <a:prstGeom prst="line">
            <a:avLst/>
          </a:prstGeom>
          <a:ln w="127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850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8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1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3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078000" y="1862697"/>
            <a:ext cx="542256" cy="1445548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337839"/>
            <a:ext cx="298325" cy="716001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68100" y="5970888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21 000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1 700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35 000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2000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2 100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1 700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1 750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8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0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1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050230" y="1862697"/>
            <a:ext cx="570026" cy="1443438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337839"/>
            <a:ext cx="274608" cy="716001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39286" cy="130805"/>
          </a:xfrm>
          <a:prstGeom prst="line">
            <a:avLst/>
          </a:prstGeom>
          <a:ln w="412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31917" y="1063585"/>
            <a:ext cx="298956" cy="55682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423" idx="1"/>
          </p:cNvCxnSpPr>
          <p:nvPr/>
        </p:nvCxnSpPr>
        <p:spPr>
          <a:xfrm flipV="1">
            <a:off x="5464261" y="3686872"/>
            <a:ext cx="967383" cy="7422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63948"/>
            <a:ext cx="499371" cy="3272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0052" y="4397915"/>
            <a:ext cx="541574" cy="43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1680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5 400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114801" y="4235228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31644" y="3589759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3 100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4 700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1999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40240" y="3556759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019054" y="5166803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3 700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3 300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5134807" y="4314574"/>
            <a:ext cx="0" cy="833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7099935" y="5006415"/>
            <a:ext cx="11176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Athlone Br, area</a:t>
            </a:r>
            <a:endParaRPr lang="en-ZA" sz="1100" dirty="0"/>
          </a:p>
        </p:txBody>
      </p:sp>
      <p:cxnSp>
        <p:nvCxnSpPr>
          <p:cNvPr id="192" name="Straight Connector 191"/>
          <p:cNvCxnSpPr>
            <a:stCxn id="394" idx="2"/>
            <a:endCxn id="394" idx="4"/>
          </p:cNvCxnSpPr>
          <p:nvPr/>
        </p:nvCxnSpPr>
        <p:spPr>
          <a:xfrm>
            <a:off x="4681235" y="4303220"/>
            <a:ext cx="48127" cy="9755"/>
          </a:xfrm>
          <a:prstGeom prst="line">
            <a:avLst/>
          </a:prstGeom>
          <a:ln w="158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2 300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93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4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5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3810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295400" y="533400"/>
          <a:ext cx="7391400" cy="568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914400" y="609600"/>
          <a:ext cx="8001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" y="578485"/>
            <a:ext cx="9907905" cy="47345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188931" y="1143966"/>
            <a:ext cx="8066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u/s </a:t>
            </a:r>
            <a:r>
              <a:rPr lang="en-ZA" sz="1100" dirty="0" err="1"/>
              <a:t>Baynes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45321" y="1862697"/>
            <a:ext cx="474935" cy="1202764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0" y="5253852"/>
            <a:ext cx="304801" cy="1844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78438" y="4898551"/>
            <a:ext cx="419102" cy="346364"/>
          </a:xfrm>
          <a:prstGeom prst="line">
            <a:avLst/>
          </a:prstGeom>
          <a:ln w="571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926033" y="2472782"/>
            <a:ext cx="446578" cy="33055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402043" y="1988001"/>
            <a:ext cx="343921" cy="34550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422388" y="4539734"/>
            <a:ext cx="230260" cy="321903"/>
          </a:xfrm>
          <a:prstGeom prst="line">
            <a:avLst/>
          </a:prstGeom>
          <a:ln w="603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7"/>
            <a:ext cx="301400" cy="190181"/>
          </a:xfrm>
          <a:prstGeom prst="line">
            <a:avLst/>
          </a:prstGeom>
          <a:ln w="412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705601" y="5638802"/>
            <a:ext cx="639543" cy="3510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212666" cy="7338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350" idx="0"/>
          </p:cNvCxnSpPr>
          <p:nvPr/>
        </p:nvCxnSpPr>
        <p:spPr>
          <a:xfrm>
            <a:off x="1542730" y="715612"/>
            <a:ext cx="197823" cy="37996"/>
          </a:xfrm>
          <a:prstGeom prst="line">
            <a:avLst/>
          </a:prstGeom>
          <a:ln w="476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1" y="1063249"/>
            <a:ext cx="179086" cy="20123"/>
          </a:xfrm>
          <a:prstGeom prst="line">
            <a:avLst/>
          </a:prstGeom>
          <a:ln w="539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3"/>
            <a:ext cx="570582" cy="38099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634162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6248400" y="4932412"/>
            <a:ext cx="414928" cy="3819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86400"/>
            <a:ext cx="581697" cy="3048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2162" y="4340052"/>
            <a:ext cx="541574" cy="399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5133736" y="176725"/>
            <a:ext cx="4471682" cy="3362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1 850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248 900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57 940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V="1">
            <a:off x="2697334" y="846774"/>
            <a:ext cx="226610" cy="2029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V="1">
            <a:off x="2874847" y="1157016"/>
            <a:ext cx="99143" cy="819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4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9" name="Rectangle 328"/>
          <p:cNvSpPr/>
          <p:nvPr/>
        </p:nvSpPr>
        <p:spPr>
          <a:xfrm>
            <a:off x="2358721" y="1352121"/>
            <a:ext cx="598678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32 550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2</a:t>
            </a:r>
            <a:r>
              <a:rPr lang="en-ZA" sz="1000" dirty="0">
                <a:solidFill>
                  <a:schemeClr val="tx1"/>
                </a:solidFill>
              </a:rPr>
              <a:t>0980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3</a:t>
            </a:r>
            <a:r>
              <a:rPr lang="en-ZA" sz="1000" dirty="0">
                <a:solidFill>
                  <a:schemeClr val="tx1"/>
                </a:solidFill>
              </a:rPr>
              <a:t>873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879610" y="3718560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1</a:t>
            </a:r>
            <a:r>
              <a:rPr lang="en-ZA" sz="1000" dirty="0">
                <a:solidFill>
                  <a:schemeClr val="tx1"/>
                </a:solidFill>
              </a:rPr>
              <a:t>89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640120" y="4466298"/>
            <a:ext cx="2422802" cy="20502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16 690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1 710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14 300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373761" y="3962894"/>
            <a:ext cx="307474" cy="3403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0" y="4062449"/>
            <a:ext cx="49317" cy="248142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76200" y="115245"/>
            <a:ext cx="9601199" cy="65827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45801" y="4107400"/>
            <a:ext cx="2155283" cy="2663084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9</a:t>
            </a:r>
            <a:r>
              <a:rPr lang="en-ZA" sz="1000" dirty="0">
                <a:solidFill>
                  <a:schemeClr val="tx1"/>
                </a:solidFill>
              </a:rPr>
              <a:t>88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3</a:t>
            </a:r>
            <a:r>
              <a:rPr lang="en-ZA" sz="1000" dirty="0">
                <a:solidFill>
                  <a:schemeClr val="tx1"/>
                </a:solidFill>
              </a:rPr>
              <a:t>3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336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6670845" y="493241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1722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&gt;241 960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1</a:t>
            </a:r>
            <a:r>
              <a:rPr lang="en-ZA" sz="1000" dirty="0">
                <a:solidFill>
                  <a:schemeClr val="tx1"/>
                </a:solidFill>
              </a:rPr>
              <a:t>1300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4 890</a:t>
            </a:r>
            <a:endParaRPr lang="en-ZA" sz="1000" dirty="0"/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4 100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854702" y="901906"/>
            <a:ext cx="232145" cy="1814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17890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871317"/>
            <a:ext cx="674299" cy="1598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11690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68627" y="3836515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468" name="TextBox 467"/>
          <p:cNvSpPr txBox="1"/>
          <p:nvPr/>
        </p:nvSpPr>
        <p:spPr>
          <a:xfrm>
            <a:off x="589137" y="4192262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30001" y="203921"/>
            <a:ext cx="450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Duzi Canoe Race 2018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1" name="TextBox 110"/>
          <p:cNvSpPr txBox="1"/>
          <p:nvPr/>
        </p:nvSpPr>
        <p:spPr>
          <a:xfrm rot="1821370">
            <a:off x="6520607" y="5486437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092537" y="488739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YMCA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520662" y="3925978"/>
            <a:ext cx="10005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662297" y="587644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800" dirty="0"/>
              <a:t>Low level </a:t>
            </a:r>
            <a:endParaRPr lang="en-ZA" sz="800" dirty="0"/>
          </a:p>
          <a:p>
            <a:r>
              <a:rPr lang="en-ZA" sz="800" dirty="0"/>
              <a:t>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572573" y="4732678"/>
            <a:ext cx="1476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744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 outflow</a:t>
            </a:r>
            <a:endParaRPr lang="en-ZA" sz="1100" dirty="0"/>
          </a:p>
        </p:txBody>
      </p:sp>
      <p:sp>
        <p:nvSpPr>
          <p:cNvPr id="140" name="TextBox 139"/>
          <p:cNvSpPr txBox="1"/>
          <p:nvPr/>
        </p:nvSpPr>
        <p:spPr>
          <a:xfrm>
            <a:off x="7067874" y="4494553"/>
            <a:ext cx="16514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below Inanda Dam</a:t>
            </a:r>
            <a:endParaRPr lang="en-ZA" sz="1100" dirty="0"/>
          </a:p>
        </p:txBody>
      </p:sp>
      <p:sp>
        <p:nvSpPr>
          <p:cNvPr id="439" name="Rectangle 438"/>
          <p:cNvSpPr/>
          <p:nvPr/>
        </p:nvSpPr>
        <p:spPr>
          <a:xfrm>
            <a:off x="2840683" y="672829"/>
            <a:ext cx="741729" cy="1757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1 533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47252" y="4466299"/>
            <a:ext cx="2343357" cy="2099106"/>
            <a:chOff x="747252" y="4466299"/>
            <a:chExt cx="2343357" cy="2099106"/>
          </a:xfrm>
        </p:grpSpPr>
        <p:sp>
          <p:nvSpPr>
            <p:cNvPr id="454" name="TextBox 453"/>
            <p:cNvSpPr txBox="1"/>
            <p:nvPr/>
          </p:nvSpPr>
          <p:spPr>
            <a:xfrm>
              <a:off x="1536284" y="4645819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Very poor quality/high risk (&gt;25 000)</a:t>
              </a:r>
              <a:endParaRPr lang="en-ZA" sz="900" dirty="0"/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1508855" y="4945411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Poor quality, quite high risk (~10 000 – 25 000)</a:t>
              </a:r>
              <a:endParaRPr lang="en-ZA" sz="900" dirty="0"/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1538785" y="5250554"/>
              <a:ext cx="154108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Moderate risk – some  faecal  contamination (~4 000–10 000)</a:t>
              </a:r>
              <a:endParaRPr lang="en-ZA" sz="900" dirty="0"/>
            </a:p>
          </p:txBody>
        </p:sp>
        <p:sp>
          <p:nvSpPr>
            <p:cNvPr id="459" name="TextBox 458"/>
            <p:cNvSpPr txBox="1"/>
            <p:nvPr/>
          </p:nvSpPr>
          <p:spPr>
            <a:xfrm>
              <a:off x="1528436" y="5645138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Quite low risk for  the  reach (1 000 – 4000)</a:t>
              </a:r>
              <a:endParaRPr lang="en-ZA" sz="900" dirty="0"/>
            </a:p>
          </p:txBody>
        </p:sp>
        <p:sp>
          <p:nvSpPr>
            <p:cNvPr id="460" name="TextBox 459"/>
            <p:cNvSpPr txBox="1"/>
            <p:nvPr/>
          </p:nvSpPr>
          <p:spPr>
            <a:xfrm>
              <a:off x="1519548" y="6196073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Excellent water quality in the reach  (&lt;130)</a:t>
              </a:r>
              <a:endParaRPr lang="en-ZA" sz="900" dirty="0"/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1537328" y="5918215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Good water quality ( 130 – 1000)</a:t>
              </a:r>
              <a:endParaRPr lang="en-ZA" sz="900" dirty="0"/>
            </a:p>
          </p:txBody>
        </p:sp>
        <p:cxnSp>
          <p:nvCxnSpPr>
            <p:cNvPr id="470" name="Straight Connector 469"/>
            <p:cNvCxnSpPr/>
            <p:nvPr/>
          </p:nvCxnSpPr>
          <p:spPr>
            <a:xfrm flipV="1">
              <a:off x="775827" y="4823416"/>
              <a:ext cx="719123" cy="45"/>
            </a:xfrm>
            <a:prstGeom prst="line">
              <a:avLst/>
            </a:prstGeom>
            <a:ln w="508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/>
            <p:nvPr/>
          </p:nvCxnSpPr>
          <p:spPr>
            <a:xfrm flipV="1">
              <a:off x="775827" y="5080591"/>
              <a:ext cx="719123" cy="45"/>
            </a:xfrm>
            <a:prstGeom prst="line">
              <a:avLst/>
            </a:prstGeom>
            <a:ln w="508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/>
            <p:nvPr/>
          </p:nvCxnSpPr>
          <p:spPr>
            <a:xfrm flipV="1">
              <a:off x="747252" y="6400757"/>
              <a:ext cx="719123" cy="45"/>
            </a:xfrm>
            <a:prstGeom prst="line">
              <a:avLst/>
            </a:prstGeom>
            <a:ln w="508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/>
            <p:nvPr/>
          </p:nvCxnSpPr>
          <p:spPr>
            <a:xfrm flipV="1">
              <a:off x="756778" y="5804491"/>
              <a:ext cx="719123" cy="45"/>
            </a:xfrm>
            <a:prstGeom prst="line">
              <a:avLst/>
            </a:prstGeom>
            <a:ln w="508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/>
            <p:nvPr/>
          </p:nvCxnSpPr>
          <p:spPr>
            <a:xfrm flipV="1">
              <a:off x="756778" y="6099766"/>
              <a:ext cx="719123" cy="45"/>
            </a:xfrm>
            <a:prstGeom prst="line">
              <a:avLst/>
            </a:prstGeom>
            <a:ln w="508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/>
            <p:nvPr/>
          </p:nvCxnSpPr>
          <p:spPr>
            <a:xfrm flipV="1">
              <a:off x="756778" y="5385391"/>
              <a:ext cx="719123" cy="45"/>
            </a:xfrm>
            <a:prstGeom prst="line">
              <a:avLst/>
            </a:prstGeom>
            <a:ln w="508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785091" y="4569893"/>
              <a:ext cx="719123" cy="45"/>
            </a:xfrm>
            <a:prstGeom prst="line">
              <a:avLst/>
            </a:prstGeom>
            <a:ln w="5080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1549524" y="4466299"/>
              <a:ext cx="1541085" cy="2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No result</a:t>
              </a:r>
              <a:endParaRPr lang="en-ZA" sz="900" dirty="0"/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628498" y="3495222"/>
            <a:ext cx="674299" cy="233973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4 077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49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1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7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cxnSp>
        <p:nvCxnSpPr>
          <p:cNvPr id="159" name="Straight Connector 158"/>
          <p:cNvCxnSpPr>
            <a:endCxn id="394" idx="0"/>
          </p:cNvCxnSpPr>
          <p:nvPr/>
        </p:nvCxnSpPr>
        <p:spPr>
          <a:xfrm flipH="1">
            <a:off x="4754695" y="3070677"/>
            <a:ext cx="390628" cy="994245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3220300" y="2362200"/>
            <a:ext cx="601276" cy="4277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2566178" y="280663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4</a:t>
            </a:r>
            <a:r>
              <a:rPr lang="en-ZA" sz="1000" dirty="0">
                <a:solidFill>
                  <a:schemeClr val="tx1"/>
                </a:solidFill>
              </a:rPr>
              <a:t>280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44720" y="2773584"/>
            <a:ext cx="8098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100" dirty="0" err="1"/>
              <a:t>Nkanyezini</a:t>
            </a:r>
            <a:endParaRPr lang="en-ZA" sz="11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2753681" y="1084582"/>
            <a:ext cx="203718" cy="59384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 flipV="1">
            <a:off x="3651072" y="2250969"/>
            <a:ext cx="331758" cy="279681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188931" y="1143966"/>
            <a:ext cx="8066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u/s </a:t>
            </a:r>
            <a:r>
              <a:rPr lang="en-ZA" sz="1100" dirty="0" err="1"/>
              <a:t>Baynes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45321" y="1862697"/>
            <a:ext cx="474935" cy="1202764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0" y="5253852"/>
            <a:ext cx="304801" cy="184404"/>
          </a:xfrm>
          <a:prstGeom prst="line">
            <a:avLst/>
          </a:prstGeom>
          <a:ln w="508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78438" y="4898551"/>
            <a:ext cx="419102" cy="346364"/>
          </a:xfrm>
          <a:prstGeom prst="line">
            <a:avLst/>
          </a:prstGeom>
          <a:ln w="571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733801" y="2260882"/>
            <a:ext cx="638810" cy="542453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402043" y="1988000"/>
            <a:ext cx="331758" cy="279681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422388" y="4539734"/>
            <a:ext cx="230260" cy="321903"/>
          </a:xfrm>
          <a:prstGeom prst="line">
            <a:avLst/>
          </a:prstGeom>
          <a:ln w="603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7"/>
            <a:ext cx="301400" cy="190181"/>
          </a:xfrm>
          <a:prstGeom prst="line">
            <a:avLst/>
          </a:prstGeom>
          <a:ln w="412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705601" y="5638802"/>
            <a:ext cx="639543" cy="351013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212666" cy="7338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350" idx="0"/>
          </p:cNvCxnSpPr>
          <p:nvPr/>
        </p:nvCxnSpPr>
        <p:spPr>
          <a:xfrm>
            <a:off x="1542730" y="715612"/>
            <a:ext cx="197823" cy="37996"/>
          </a:xfrm>
          <a:prstGeom prst="line">
            <a:avLst/>
          </a:prstGeom>
          <a:ln w="476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1" y="1063249"/>
            <a:ext cx="179086" cy="20123"/>
          </a:xfrm>
          <a:prstGeom prst="line">
            <a:avLst/>
          </a:prstGeom>
          <a:ln w="539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3"/>
            <a:ext cx="570582" cy="38099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634162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6248400" y="4932412"/>
            <a:ext cx="414928" cy="3819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86400"/>
            <a:ext cx="581697" cy="3048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2162" y="4340052"/>
            <a:ext cx="541574" cy="399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5133736" y="176725"/>
            <a:ext cx="4471682" cy="3362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1 850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248 900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57 940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V="1">
            <a:off x="2697334" y="846774"/>
            <a:ext cx="226610" cy="2029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V="1">
            <a:off x="2874847" y="1157016"/>
            <a:ext cx="99143" cy="819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4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9" name="Rectangle 328"/>
          <p:cNvSpPr/>
          <p:nvPr/>
        </p:nvSpPr>
        <p:spPr>
          <a:xfrm>
            <a:off x="2358721" y="1352121"/>
            <a:ext cx="598678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32 550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8 500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7 701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879610" y="3718560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512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640120" y="4466298"/>
            <a:ext cx="2422802" cy="20502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16 690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1 710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14 300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373761" y="3962894"/>
            <a:ext cx="307474" cy="3403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0" y="4062449"/>
            <a:ext cx="49317" cy="248142"/>
          </a:xfrm>
          <a:prstGeom prst="triangl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76200" y="115245"/>
            <a:ext cx="9601199" cy="65827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45801" y="4107400"/>
            <a:ext cx="2155283" cy="2663084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556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13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336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6670845" y="493241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&gt;241 960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4 890</a:t>
            </a:r>
            <a:endParaRPr lang="en-ZA" sz="1000" dirty="0"/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4 100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854702" y="901906"/>
            <a:ext cx="232145" cy="1814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6 131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871317"/>
            <a:ext cx="674299" cy="1598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68627" y="3836515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468" name="TextBox 467"/>
          <p:cNvSpPr txBox="1"/>
          <p:nvPr/>
        </p:nvSpPr>
        <p:spPr>
          <a:xfrm>
            <a:off x="589137" y="4192262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30001" y="203921"/>
            <a:ext cx="450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Duzi Canoe Race 2017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1" name="TextBox 110"/>
          <p:cNvSpPr txBox="1"/>
          <p:nvPr/>
        </p:nvSpPr>
        <p:spPr>
          <a:xfrm rot="1821370">
            <a:off x="6520607" y="5486437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092537" y="488739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YMCA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520662" y="3925978"/>
            <a:ext cx="10005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662297" y="587644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800" dirty="0"/>
              <a:t>Low level </a:t>
            </a:r>
            <a:endParaRPr lang="en-ZA" sz="800" dirty="0"/>
          </a:p>
          <a:p>
            <a:r>
              <a:rPr lang="en-ZA" sz="800" dirty="0"/>
              <a:t>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572573" y="4732678"/>
            <a:ext cx="1476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744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 outflow</a:t>
            </a:r>
            <a:endParaRPr lang="en-ZA" sz="1100" dirty="0"/>
          </a:p>
        </p:txBody>
      </p:sp>
      <p:sp>
        <p:nvSpPr>
          <p:cNvPr id="140" name="TextBox 139"/>
          <p:cNvSpPr txBox="1"/>
          <p:nvPr/>
        </p:nvSpPr>
        <p:spPr>
          <a:xfrm>
            <a:off x="7067874" y="4494553"/>
            <a:ext cx="16514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below Inanda Dam</a:t>
            </a:r>
            <a:endParaRPr lang="en-ZA" sz="1100" dirty="0"/>
          </a:p>
        </p:txBody>
      </p:sp>
      <p:sp>
        <p:nvSpPr>
          <p:cNvPr id="439" name="Rectangle 438"/>
          <p:cNvSpPr/>
          <p:nvPr/>
        </p:nvSpPr>
        <p:spPr>
          <a:xfrm>
            <a:off x="2840683" y="672829"/>
            <a:ext cx="741729" cy="1757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>
            <a:solidFill>
              <a:schemeClr val="accent6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1 533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47252" y="4466299"/>
            <a:ext cx="2343357" cy="2099106"/>
            <a:chOff x="747252" y="4466299"/>
            <a:chExt cx="2343357" cy="2099106"/>
          </a:xfrm>
        </p:grpSpPr>
        <p:sp>
          <p:nvSpPr>
            <p:cNvPr id="454" name="TextBox 453"/>
            <p:cNvSpPr txBox="1"/>
            <p:nvPr/>
          </p:nvSpPr>
          <p:spPr>
            <a:xfrm>
              <a:off x="1536284" y="4645819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Very poor quality/high risk (&gt;25 000)</a:t>
              </a:r>
              <a:endParaRPr lang="en-ZA" sz="900" dirty="0"/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1508855" y="4945411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Poor quality, quite high risk (~10 000 – 25 000)</a:t>
              </a:r>
              <a:endParaRPr lang="en-ZA" sz="900" dirty="0"/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1538785" y="5250554"/>
              <a:ext cx="154108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Moderate risk – some  faecal  contamination (~4 000–10 000)</a:t>
              </a:r>
              <a:endParaRPr lang="en-ZA" sz="900" dirty="0"/>
            </a:p>
          </p:txBody>
        </p:sp>
        <p:sp>
          <p:nvSpPr>
            <p:cNvPr id="459" name="TextBox 458"/>
            <p:cNvSpPr txBox="1"/>
            <p:nvPr/>
          </p:nvSpPr>
          <p:spPr>
            <a:xfrm>
              <a:off x="1528436" y="5645138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Quite low risk for  the  reach (1 000 – 4000)</a:t>
              </a:r>
              <a:endParaRPr lang="en-ZA" sz="900" dirty="0"/>
            </a:p>
          </p:txBody>
        </p:sp>
        <p:sp>
          <p:nvSpPr>
            <p:cNvPr id="460" name="TextBox 459"/>
            <p:cNvSpPr txBox="1"/>
            <p:nvPr/>
          </p:nvSpPr>
          <p:spPr>
            <a:xfrm>
              <a:off x="1519548" y="6196073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Excellent water quality in the reach  (&lt;130)</a:t>
              </a:r>
              <a:endParaRPr lang="en-ZA" sz="900" dirty="0"/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1537328" y="5918215"/>
              <a:ext cx="1541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Good water quality ( 130 – 1000)</a:t>
              </a:r>
              <a:endParaRPr lang="en-ZA" sz="900" dirty="0"/>
            </a:p>
          </p:txBody>
        </p:sp>
        <p:cxnSp>
          <p:nvCxnSpPr>
            <p:cNvPr id="470" name="Straight Connector 469"/>
            <p:cNvCxnSpPr/>
            <p:nvPr/>
          </p:nvCxnSpPr>
          <p:spPr>
            <a:xfrm flipV="1">
              <a:off x="775827" y="4823416"/>
              <a:ext cx="719123" cy="45"/>
            </a:xfrm>
            <a:prstGeom prst="line">
              <a:avLst/>
            </a:prstGeom>
            <a:ln w="508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/>
            <p:nvPr/>
          </p:nvCxnSpPr>
          <p:spPr>
            <a:xfrm flipV="1">
              <a:off x="775827" y="5080591"/>
              <a:ext cx="719123" cy="45"/>
            </a:xfrm>
            <a:prstGeom prst="line">
              <a:avLst/>
            </a:prstGeom>
            <a:ln w="508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/>
            <p:nvPr/>
          </p:nvCxnSpPr>
          <p:spPr>
            <a:xfrm flipV="1">
              <a:off x="747252" y="6400757"/>
              <a:ext cx="719123" cy="45"/>
            </a:xfrm>
            <a:prstGeom prst="line">
              <a:avLst/>
            </a:prstGeom>
            <a:ln w="508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/>
            <p:nvPr/>
          </p:nvCxnSpPr>
          <p:spPr>
            <a:xfrm flipV="1">
              <a:off x="756778" y="5804491"/>
              <a:ext cx="719123" cy="45"/>
            </a:xfrm>
            <a:prstGeom prst="line">
              <a:avLst/>
            </a:prstGeom>
            <a:ln w="508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/>
            <p:nvPr/>
          </p:nvCxnSpPr>
          <p:spPr>
            <a:xfrm flipV="1">
              <a:off x="756778" y="6099766"/>
              <a:ext cx="719123" cy="45"/>
            </a:xfrm>
            <a:prstGeom prst="line">
              <a:avLst/>
            </a:prstGeom>
            <a:ln w="508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/>
            <p:nvPr/>
          </p:nvCxnSpPr>
          <p:spPr>
            <a:xfrm flipV="1">
              <a:off x="756778" y="5385391"/>
              <a:ext cx="719123" cy="45"/>
            </a:xfrm>
            <a:prstGeom prst="line">
              <a:avLst/>
            </a:prstGeom>
            <a:ln w="508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785091" y="4569893"/>
              <a:ext cx="719123" cy="45"/>
            </a:xfrm>
            <a:prstGeom prst="line">
              <a:avLst/>
            </a:prstGeom>
            <a:ln w="5080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1549524" y="4466299"/>
              <a:ext cx="1541085" cy="2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900" dirty="0"/>
                <a:t>No result</a:t>
              </a:r>
              <a:endParaRPr lang="en-ZA" sz="900" dirty="0"/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628498" y="3495222"/>
            <a:ext cx="674299" cy="233973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4 100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49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1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7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cxnSp>
        <p:nvCxnSpPr>
          <p:cNvPr id="159" name="Straight Connector 158"/>
          <p:cNvCxnSpPr>
            <a:endCxn id="394" idx="0"/>
          </p:cNvCxnSpPr>
          <p:nvPr/>
        </p:nvCxnSpPr>
        <p:spPr>
          <a:xfrm flipH="1">
            <a:off x="4754695" y="3070677"/>
            <a:ext cx="390628" cy="994245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3220300" y="2362200"/>
            <a:ext cx="601276" cy="4277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2566178" y="280663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7 030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44720" y="2773584"/>
            <a:ext cx="8098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100" dirty="0" err="1"/>
              <a:t>Nkanyezini</a:t>
            </a:r>
            <a:endParaRPr lang="en-ZA" sz="11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2753681" y="1084582"/>
            <a:ext cx="203718" cy="59384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188931" y="1143966"/>
            <a:ext cx="8066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u/s </a:t>
            </a:r>
            <a:r>
              <a:rPr lang="en-ZA" sz="1100" dirty="0" err="1"/>
              <a:t>Baynes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8560"/>
            <a:ext cx="130114" cy="335280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0" y="5253852"/>
            <a:ext cx="304801" cy="184404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78438" y="4898551"/>
            <a:ext cx="419102" cy="346364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733801" y="2260882"/>
            <a:ext cx="638810" cy="542453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402043" y="1988000"/>
            <a:ext cx="331758" cy="279681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422388" y="4539734"/>
            <a:ext cx="230260" cy="321903"/>
          </a:xfrm>
          <a:prstGeom prst="line">
            <a:avLst/>
          </a:prstGeom>
          <a:ln w="603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7"/>
            <a:ext cx="301400" cy="190181"/>
          </a:xfrm>
          <a:prstGeom prst="line">
            <a:avLst/>
          </a:prstGeom>
          <a:ln w="412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705601" y="5638802"/>
            <a:ext cx="639543" cy="351013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212666" cy="7338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350" idx="0"/>
          </p:cNvCxnSpPr>
          <p:nvPr/>
        </p:nvCxnSpPr>
        <p:spPr>
          <a:xfrm>
            <a:off x="1539733" y="715800"/>
            <a:ext cx="203817" cy="37620"/>
          </a:xfrm>
          <a:prstGeom prst="line">
            <a:avLst/>
          </a:prstGeom>
          <a:ln w="476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1" y="1063247"/>
            <a:ext cx="300684" cy="55783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3"/>
            <a:ext cx="570582" cy="38099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634162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6248400" y="4932412"/>
            <a:ext cx="414928" cy="3819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486400"/>
            <a:ext cx="581697" cy="3048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2162" y="4340052"/>
            <a:ext cx="541574" cy="399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1281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173 290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&gt;24 1000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V="1">
            <a:off x="2697334" y="846774"/>
            <a:ext cx="226610" cy="2029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V="1">
            <a:off x="2874847" y="1157016"/>
            <a:ext cx="99143" cy="819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5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9" name="Rectangle 328"/>
          <p:cNvSpPr/>
          <p:nvPr/>
        </p:nvSpPr>
        <p:spPr>
          <a:xfrm>
            <a:off x="2358721" y="1352121"/>
            <a:ext cx="598678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49 110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20 630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1 106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879610" y="3718560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57 940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640120" y="4466298"/>
            <a:ext cx="2422802" cy="20502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179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51 720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247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14 970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/>
          <p:nvPr/>
        </p:nvCxnSpPr>
        <p:spPr>
          <a:xfrm>
            <a:off x="4373761" y="3962894"/>
            <a:ext cx="307474" cy="3403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403" y="4062317"/>
            <a:ext cx="47989" cy="248142"/>
          </a:xfrm>
          <a:prstGeom prst="triangl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292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442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19 863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6670845" y="493241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43 520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111 990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32 550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148 </a:t>
            </a:r>
            <a:r>
              <a:rPr lang="en-ZA" sz="1000" dirty="0"/>
              <a:t>S</a:t>
            </a:r>
            <a:endParaRPr lang="en-ZA" sz="1000" dirty="0"/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141 360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854702" y="901906"/>
            <a:ext cx="232145" cy="1814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14 136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871317"/>
            <a:ext cx="674299" cy="1598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19 180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1536284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457" name="TextBox 45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458" name="TextBox 457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459" name="TextBox 458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460" name="TextBox 45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461" name="TextBox 46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sp>
        <p:nvSpPr>
          <p:cNvPr id="465" name="TextBox 464"/>
          <p:cNvSpPr txBox="1"/>
          <p:nvPr/>
        </p:nvSpPr>
        <p:spPr>
          <a:xfrm>
            <a:off x="568627" y="3836515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468" name="TextBox 467"/>
          <p:cNvSpPr txBox="1"/>
          <p:nvPr/>
        </p:nvSpPr>
        <p:spPr>
          <a:xfrm>
            <a:off x="589137" y="4192262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470" name="Straight Connector 469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2016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1" name="TextBox 110"/>
          <p:cNvSpPr txBox="1"/>
          <p:nvPr/>
        </p:nvSpPr>
        <p:spPr>
          <a:xfrm rot="1821370">
            <a:off x="6520607" y="5486437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092537" y="488739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YMCA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520662" y="3925978"/>
            <a:ext cx="10005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662297" y="587644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800" dirty="0"/>
              <a:t>Low level </a:t>
            </a:r>
            <a:endParaRPr lang="en-ZA" sz="800" dirty="0"/>
          </a:p>
          <a:p>
            <a:r>
              <a:rPr lang="en-ZA" sz="800" dirty="0"/>
              <a:t>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572573" y="4732678"/>
            <a:ext cx="1476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744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 outflow</a:t>
            </a:r>
            <a:endParaRPr lang="en-ZA" sz="1100" dirty="0"/>
          </a:p>
        </p:txBody>
      </p:sp>
      <p:sp>
        <p:nvSpPr>
          <p:cNvPr id="140" name="TextBox 139"/>
          <p:cNvSpPr txBox="1"/>
          <p:nvPr/>
        </p:nvSpPr>
        <p:spPr>
          <a:xfrm>
            <a:off x="7067874" y="4494553"/>
            <a:ext cx="16514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below Inanda Dam</a:t>
            </a:r>
            <a:endParaRPr lang="en-ZA" sz="1100" dirty="0"/>
          </a:p>
        </p:txBody>
      </p:sp>
      <p:sp>
        <p:nvSpPr>
          <p:cNvPr id="439" name="Rectangle 438"/>
          <p:cNvSpPr/>
          <p:nvPr/>
        </p:nvSpPr>
        <p:spPr>
          <a:xfrm>
            <a:off x="2840683" y="672829"/>
            <a:ext cx="741729" cy="1757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12 360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4 611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45" name="Rectangle 144"/>
          <p:cNvSpPr/>
          <p:nvPr/>
        </p:nvSpPr>
        <p:spPr>
          <a:xfrm>
            <a:off x="628498" y="3495222"/>
            <a:ext cx="674299" cy="233973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17 075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49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1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7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188931" y="1143966"/>
            <a:ext cx="8066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u/s </a:t>
            </a:r>
            <a:r>
              <a:rPr lang="en-ZA" sz="1100" dirty="0" err="1"/>
              <a:t>Baynes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33736" y="1884741"/>
            <a:ext cx="486520" cy="1180720"/>
          </a:xfrm>
          <a:prstGeom prst="line">
            <a:avLst/>
          </a:prstGeom>
          <a:ln w="5397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070677"/>
            <a:ext cx="379143" cy="983163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0" y="5227175"/>
            <a:ext cx="304801" cy="223128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85753" y="4901875"/>
            <a:ext cx="413647" cy="325300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733801" y="2260882"/>
            <a:ext cx="638810" cy="542453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402043" y="1988000"/>
            <a:ext cx="331758" cy="279681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410200" y="4539734"/>
            <a:ext cx="242448" cy="321903"/>
          </a:xfrm>
          <a:prstGeom prst="line">
            <a:avLst/>
          </a:prstGeom>
          <a:ln w="603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7"/>
            <a:ext cx="301400" cy="190181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705601" y="5638802"/>
            <a:ext cx="639543" cy="351013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212666" cy="73386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350" idx="0"/>
          </p:cNvCxnSpPr>
          <p:nvPr/>
        </p:nvCxnSpPr>
        <p:spPr>
          <a:xfrm>
            <a:off x="1539733" y="715800"/>
            <a:ext cx="203817" cy="37620"/>
          </a:xfrm>
          <a:prstGeom prst="line">
            <a:avLst/>
          </a:prstGeom>
          <a:ln w="4762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1" y="1063247"/>
            <a:ext cx="300684" cy="55783"/>
          </a:xfrm>
          <a:prstGeom prst="line">
            <a:avLst/>
          </a:prstGeom>
          <a:ln w="539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3"/>
            <a:ext cx="570582" cy="38099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49129" cy="36508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endCxn id="427" idx="1"/>
          </p:cNvCxnSpPr>
          <p:nvPr/>
        </p:nvCxnSpPr>
        <p:spPr>
          <a:xfrm flipV="1">
            <a:off x="6554900" y="5104500"/>
            <a:ext cx="395950" cy="3999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385436"/>
            <a:ext cx="291798" cy="4057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2162" y="4340052"/>
            <a:ext cx="541574" cy="399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1 257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125 000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V="1">
            <a:off x="2697334" y="846774"/>
            <a:ext cx="226610" cy="2029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V="1">
            <a:off x="2874847" y="1157016"/>
            <a:ext cx="99143" cy="819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9" name="Rectangle 328"/>
          <p:cNvSpPr/>
          <p:nvPr/>
        </p:nvSpPr>
        <p:spPr>
          <a:xfrm>
            <a:off x="2358721" y="1352121"/>
            <a:ext cx="598678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NA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21 300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2908517" y="2878601"/>
            <a:ext cx="897492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2310 / 2187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31910" y="4224966"/>
            <a:ext cx="825741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365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39 /40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10 430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855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8 820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>
            <a:stCxn id="334" idx="3"/>
          </p:cNvCxnSpPr>
          <p:nvPr/>
        </p:nvCxnSpPr>
        <p:spPr>
          <a:xfrm flipV="1">
            <a:off x="4057651" y="4306846"/>
            <a:ext cx="631550" cy="291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29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278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6950850" y="499814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30 760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3 270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2 000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854702" y="901906"/>
            <a:ext cx="232145" cy="1814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1 700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871317"/>
            <a:ext cx="674299" cy="1598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13 100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457" name="TextBox 45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458" name="TextBox 457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459" name="TextBox 458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460" name="TextBox 45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461" name="TextBox 46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sp>
        <p:nvSpPr>
          <p:cNvPr id="465" name="TextBox 464"/>
          <p:cNvSpPr txBox="1"/>
          <p:nvPr/>
        </p:nvSpPr>
        <p:spPr>
          <a:xfrm>
            <a:off x="521127" y="38253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468" name="TextBox 467"/>
          <p:cNvSpPr txBox="1"/>
          <p:nvPr/>
        </p:nvSpPr>
        <p:spPr>
          <a:xfrm>
            <a:off x="589137" y="417436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470" name="Straight Connector 469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2015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1" name="TextBox 110"/>
          <p:cNvSpPr txBox="1"/>
          <p:nvPr/>
        </p:nvSpPr>
        <p:spPr>
          <a:xfrm rot="1821370">
            <a:off x="6520607" y="5486437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092537" y="488739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YMCA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177762" y="439437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662297" y="587644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800" dirty="0"/>
              <a:t>Low level </a:t>
            </a:r>
            <a:endParaRPr lang="en-ZA" sz="800" dirty="0"/>
          </a:p>
          <a:p>
            <a:r>
              <a:rPr lang="en-ZA" sz="800" dirty="0"/>
              <a:t>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98792" y="3027499"/>
            <a:ext cx="1207831" cy="304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82224" y="4515014"/>
            <a:ext cx="1476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356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Below Inanda</a:t>
            </a:r>
            <a:endParaRPr lang="en-ZA" sz="1100" dirty="0"/>
          </a:p>
        </p:txBody>
      </p:sp>
      <p:sp>
        <p:nvSpPr>
          <p:cNvPr id="439" name="Rectangle 438"/>
          <p:cNvSpPr/>
          <p:nvPr/>
        </p:nvSpPr>
        <p:spPr>
          <a:xfrm>
            <a:off x="2840683" y="672829"/>
            <a:ext cx="741729" cy="1757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NA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517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899507" y="5134672"/>
            <a:ext cx="8082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Connaught</a:t>
            </a:r>
            <a:endParaRPr lang="en-ZA" sz="1100" dirty="0"/>
          </a:p>
        </p:txBody>
      </p:sp>
      <p:sp>
        <p:nvSpPr>
          <p:cNvPr id="147" name="Rectangle 146"/>
          <p:cNvSpPr/>
          <p:nvPr/>
        </p:nvSpPr>
        <p:spPr>
          <a:xfrm>
            <a:off x="3682968" y="3320276"/>
            <a:ext cx="825741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583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49" name="Straight Connector 148"/>
          <p:cNvCxnSpPr>
            <a:stCxn id="147" idx="3"/>
          </p:cNvCxnSpPr>
          <p:nvPr/>
        </p:nvCxnSpPr>
        <p:spPr>
          <a:xfrm>
            <a:off x="4508709" y="3431337"/>
            <a:ext cx="299966" cy="35582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2758662" y="3316378"/>
            <a:ext cx="9396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 err="1"/>
              <a:t>Mariann</a:t>
            </a:r>
            <a:r>
              <a:rPr lang="en-ZA" sz="1000" dirty="0"/>
              <a:t>-Foley</a:t>
            </a:r>
            <a:endParaRPr lang="en-ZA" sz="1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2225262" y="366880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sp>
        <p:nvSpPr>
          <p:cNvPr id="153" name="Rectangle 152"/>
          <p:cNvSpPr/>
          <p:nvPr/>
        </p:nvSpPr>
        <p:spPr>
          <a:xfrm>
            <a:off x="3260485" y="3691566"/>
            <a:ext cx="825741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374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4" name="Straight Connector 153"/>
          <p:cNvCxnSpPr>
            <a:stCxn id="153" idx="3"/>
            <a:endCxn id="394" idx="1"/>
          </p:cNvCxnSpPr>
          <p:nvPr/>
        </p:nvCxnSpPr>
        <p:spPr>
          <a:xfrm>
            <a:off x="4086226" y="3802627"/>
            <a:ext cx="631688" cy="3814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cxnSp>
        <p:nvCxnSpPr>
          <p:cNvPr id="159" name="Straight Connector 158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2 005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65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66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67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3538"/>
            <a:ext cx="130114" cy="340302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85753" y="4883921"/>
            <a:ext cx="413648" cy="369931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733801" y="2260882"/>
            <a:ext cx="638810" cy="542453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402043" y="1988000"/>
            <a:ext cx="331758" cy="279681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7"/>
            <a:ext cx="301400" cy="190181"/>
          </a:xfrm>
          <a:prstGeom prst="line">
            <a:avLst/>
          </a:prstGeom>
          <a:ln w="412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705601" y="5638802"/>
            <a:ext cx="639543" cy="351013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74365" cy="36508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6691900" y="5550695"/>
            <a:ext cx="126501" cy="881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396263"/>
            <a:ext cx="429296" cy="3949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2162" y="4340052"/>
            <a:ext cx="541574" cy="399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1 017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129 970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1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12 230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3 466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7 840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6 488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8 230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>
            <a:stCxn id="334" idx="3"/>
          </p:cNvCxnSpPr>
          <p:nvPr/>
        </p:nvCxnSpPr>
        <p:spPr>
          <a:xfrm>
            <a:off x="4114801" y="4231252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4"/>
          </a:solidFill>
          <a:ln w="63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305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554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579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3 441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7006465" y="510204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579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30 780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3 770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51 720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2 247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6 310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2014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1" name="TextBox 110"/>
          <p:cNvSpPr txBox="1"/>
          <p:nvPr/>
        </p:nvSpPr>
        <p:spPr>
          <a:xfrm rot="2148543">
            <a:off x="6169487" y="5164577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1 439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6983285" y="5314743"/>
            <a:ext cx="150103" cy="1253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7200448" y="5265458"/>
            <a:ext cx="348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N2</a:t>
            </a:r>
            <a:endParaRPr lang="en-ZA" sz="1100" dirty="0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70" name="TextBox 169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72" name="TextBox 171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73" name="TextBox 172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4" name="TextBox 173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5" name="TextBox 174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sp>
        <p:nvSpPr>
          <p:cNvPr id="176" name="TextBox 175"/>
          <p:cNvSpPr txBox="1"/>
          <p:nvPr/>
        </p:nvSpPr>
        <p:spPr>
          <a:xfrm>
            <a:off x="589137" y="417436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77" name="Straight Connector 176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91" name="Rectangle 190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2" name="TextBox 191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21127" y="38253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cxnSp>
        <p:nvCxnSpPr>
          <p:cNvPr id="136" name="Straight Connector 135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2 844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54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6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57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3538"/>
            <a:ext cx="130114" cy="340302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85753" y="4883921"/>
            <a:ext cx="413648" cy="369931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733801" y="2260882"/>
            <a:ext cx="638810" cy="542453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402043" y="1988000"/>
            <a:ext cx="331758" cy="279681"/>
          </a:xfrm>
          <a:prstGeom prst="line">
            <a:avLst/>
          </a:prstGeom>
          <a:ln w="539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11756" cy="118914"/>
          </a:xfrm>
          <a:prstGeom prst="line">
            <a:avLst/>
          </a:prstGeom>
          <a:ln w="412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602289" cy="3650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396263"/>
            <a:ext cx="429296" cy="3949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2162" y="4340052"/>
            <a:ext cx="541574" cy="399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19 860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&gt;241 900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1 270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822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10 500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5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>
            <a:stCxn id="334" idx="3"/>
          </p:cNvCxnSpPr>
          <p:nvPr/>
        </p:nvCxnSpPr>
        <p:spPr>
          <a:xfrm>
            <a:off x="4114801" y="4231252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4"/>
          </a:solidFill>
          <a:ln w="63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136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198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1 990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198 600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5 200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4 100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92 100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3 700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2013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498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2 250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162172" y="5230411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750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60" name="TextBox 159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4" name="TextBox 163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5" name="TextBox 164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69" name="Straight Connector 168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77" name="TextBox 176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98" name="TextBox 197"/>
          <p:cNvSpPr txBox="1"/>
          <p:nvPr/>
        </p:nvSpPr>
        <p:spPr>
          <a:xfrm>
            <a:off x="521127" y="380159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99" name="Rectangle 198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1" name="TextBox 200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36" name="Straight Connector 135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1 630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57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76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78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23330">
            <a:off x="1410322" y="103536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Slangspruit</a:t>
            </a:r>
            <a:endParaRPr lang="en-ZA" sz="1100" dirty="0"/>
          </a:p>
        </p:txBody>
      </p:sp>
      <p:cxnSp>
        <p:nvCxnSpPr>
          <p:cNvPr id="7" name="Straight Connector 6"/>
          <p:cNvCxnSpPr/>
          <p:nvPr/>
        </p:nvCxnSpPr>
        <p:spPr>
          <a:xfrm rot="-60000" flipH="1">
            <a:off x="5643328" y="881330"/>
            <a:ext cx="152400" cy="762000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84708" y="1862697"/>
            <a:ext cx="735547" cy="1850841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54593" y="3713538"/>
            <a:ext cx="130114" cy="340302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2611" y="2803333"/>
            <a:ext cx="736189" cy="262128"/>
          </a:xfrm>
          <a:prstGeom prst="line">
            <a:avLst/>
          </a:prstGeom>
          <a:ln w="539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9870" y="1165673"/>
            <a:ext cx="137670" cy="356017"/>
          </a:xfrm>
          <a:prstGeom prst="line">
            <a:avLst/>
          </a:prstGeom>
          <a:ln w="4762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99401" y="5253852"/>
            <a:ext cx="295274" cy="19420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661791" y="4870351"/>
            <a:ext cx="437610" cy="383502"/>
          </a:xfrm>
          <a:prstGeom prst="line">
            <a:avLst/>
          </a:prstGeom>
          <a:ln w="571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398367" y="1990736"/>
            <a:ext cx="435130" cy="402876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530740" y="572934"/>
            <a:ext cx="262103" cy="287964"/>
          </a:xfrm>
          <a:prstGeom prst="line">
            <a:avLst/>
          </a:prstGeom>
          <a:ln w="476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74364" y="4474779"/>
            <a:ext cx="278284" cy="386858"/>
          </a:xfrm>
          <a:prstGeom prst="line">
            <a:avLst/>
          </a:prstGeom>
          <a:ln w="60325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404200" y="5448058"/>
            <a:ext cx="729188" cy="422843"/>
          </a:xfrm>
          <a:prstGeom prst="line">
            <a:avLst/>
          </a:prstGeom>
          <a:ln w="412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33388" y="5870901"/>
            <a:ext cx="211756" cy="118914"/>
          </a:xfrm>
          <a:prstGeom prst="line">
            <a:avLst/>
          </a:prstGeom>
          <a:ln w="412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13613" y="1118932"/>
            <a:ext cx="155908" cy="50127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619732" y="1063250"/>
            <a:ext cx="298956" cy="55682"/>
          </a:xfrm>
          <a:prstGeom prst="line">
            <a:avLst/>
          </a:prstGeom>
          <a:ln w="5397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308628" y="705668"/>
            <a:ext cx="215372" cy="20264"/>
          </a:xfrm>
          <a:prstGeom prst="line">
            <a:avLst/>
          </a:prstGeom>
          <a:ln w="539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2874306" y="1589661"/>
            <a:ext cx="337241" cy="16514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060634" y="1073412"/>
            <a:ext cx="856725" cy="8360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1" y="701716"/>
            <a:ext cx="570582" cy="371696"/>
          </a:xfrm>
          <a:prstGeom prst="line">
            <a:avLst/>
          </a:prstGeom>
          <a:ln w="25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88390" y="848614"/>
            <a:ext cx="190400" cy="640890"/>
          </a:xfrm>
          <a:prstGeom prst="line">
            <a:avLst/>
          </a:prstGeom>
          <a:ln w="254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213914" y="743694"/>
            <a:ext cx="446262" cy="933809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99656" y="718175"/>
            <a:ext cx="277091" cy="12130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420" idx="1"/>
          </p:cNvCxnSpPr>
          <p:nvPr/>
        </p:nvCxnSpPr>
        <p:spPr>
          <a:xfrm flipV="1">
            <a:off x="5802365" y="823268"/>
            <a:ext cx="381336" cy="1673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714919" y="1589661"/>
            <a:ext cx="435507" cy="1263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421" idx="1"/>
          </p:cNvCxnSpPr>
          <p:nvPr/>
        </p:nvCxnSpPr>
        <p:spPr>
          <a:xfrm>
            <a:off x="5464261" y="2314443"/>
            <a:ext cx="426892" cy="1583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464261" y="3806434"/>
            <a:ext cx="958670" cy="622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029201" y="3259605"/>
            <a:ext cx="690327" cy="124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54834" y="2045609"/>
            <a:ext cx="549129" cy="36508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810000" y="2705566"/>
            <a:ext cx="393491" cy="258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5932672" y="4683597"/>
            <a:ext cx="507928" cy="37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5562601" y="4267202"/>
            <a:ext cx="622391" cy="465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895304" y="5396263"/>
            <a:ext cx="429296" cy="3949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592162" y="4340052"/>
            <a:ext cx="541574" cy="399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6858000" y="5972696"/>
            <a:ext cx="435780" cy="1079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3218981" y="1407510"/>
            <a:ext cx="245785" cy="579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358268" y="1770177"/>
            <a:ext cx="197711" cy="74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1426848" y="411662"/>
            <a:ext cx="454437" cy="2732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3926033" y="1034166"/>
            <a:ext cx="451231" cy="399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4280797" y="160050"/>
            <a:ext cx="5075208" cy="393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9" name="Rectangle 268"/>
          <p:cNvSpPr/>
          <p:nvPr/>
        </p:nvSpPr>
        <p:spPr>
          <a:xfrm>
            <a:off x="567918" y="213798"/>
            <a:ext cx="61299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26 000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73761" y="910714"/>
            <a:ext cx="679157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198 000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442862" y="900494"/>
            <a:ext cx="858176" cy="2305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785352" y="428162"/>
            <a:ext cx="83820" cy="270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2163238" y="464401"/>
            <a:ext cx="223560" cy="3978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Isosceles Triangle 327"/>
          <p:cNvSpPr/>
          <p:nvPr/>
        </p:nvSpPr>
        <p:spPr>
          <a:xfrm rot="16200000">
            <a:off x="969469" y="571863"/>
            <a:ext cx="350522" cy="324492"/>
          </a:xfrm>
          <a:prstGeom prst="triangle">
            <a:avLst/>
          </a:prstGeom>
          <a:solidFill>
            <a:schemeClr val="accent4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0" name="Rectangle 329"/>
          <p:cNvSpPr/>
          <p:nvPr/>
        </p:nvSpPr>
        <p:spPr>
          <a:xfrm>
            <a:off x="2037307" y="235853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3 870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296339" y="2964326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24 190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3289060" y="410908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3970636" y="4688676"/>
            <a:ext cx="61913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3467175" y="1343680"/>
            <a:ext cx="737407" cy="227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8 600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03085" y="1644454"/>
            <a:ext cx="55727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557456" y="1665071"/>
            <a:ext cx="741729" cy="2687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7 800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350" name="Isosceles Triangle 349"/>
          <p:cNvSpPr/>
          <p:nvPr/>
        </p:nvSpPr>
        <p:spPr>
          <a:xfrm rot="17305983">
            <a:off x="2112713" y="428749"/>
            <a:ext cx="162561" cy="949608"/>
          </a:xfrm>
          <a:prstGeom prst="triangle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Isosceles Triangle 11"/>
          <p:cNvSpPr/>
          <p:nvPr/>
        </p:nvSpPr>
        <p:spPr>
          <a:xfrm rot="498828">
            <a:off x="5522725" y="1573179"/>
            <a:ext cx="223510" cy="290054"/>
          </a:xfrm>
          <a:prstGeom prst="triangle">
            <a:avLst>
              <a:gd name="adj" fmla="val 53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7" name="Straight Connector 356"/>
          <p:cNvCxnSpPr>
            <a:stCxn id="334" idx="3"/>
          </p:cNvCxnSpPr>
          <p:nvPr/>
        </p:nvCxnSpPr>
        <p:spPr>
          <a:xfrm>
            <a:off x="4114801" y="4231252"/>
            <a:ext cx="574400" cy="755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Isosceles Triangle 393"/>
          <p:cNvSpPr/>
          <p:nvPr/>
        </p:nvSpPr>
        <p:spPr>
          <a:xfrm rot="687471">
            <a:off x="4705392" y="4062428"/>
            <a:ext cx="49106" cy="248142"/>
          </a:xfrm>
          <a:prstGeom prst="triangl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6" name="Rectangle 395"/>
          <p:cNvSpPr/>
          <p:nvPr/>
        </p:nvSpPr>
        <p:spPr>
          <a:xfrm>
            <a:off x="457201" y="160390"/>
            <a:ext cx="8897784" cy="63928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7" name="Right Triangle 396"/>
          <p:cNvSpPr/>
          <p:nvPr/>
        </p:nvSpPr>
        <p:spPr>
          <a:xfrm rot="16200000">
            <a:off x="6931954" y="4121247"/>
            <a:ext cx="2172093" cy="2652200"/>
          </a:xfrm>
          <a:prstGeom prst="rt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9" name="TextBox 398"/>
          <p:cNvSpPr txBox="1"/>
          <p:nvPr/>
        </p:nvSpPr>
        <p:spPr>
          <a:xfrm rot="19049059">
            <a:off x="7567438" y="5506966"/>
            <a:ext cx="146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Indian Ocean</a:t>
            </a:r>
            <a:endParaRPr lang="en-ZA" b="1" dirty="0"/>
          </a:p>
        </p:txBody>
      </p:sp>
      <p:sp>
        <p:nvSpPr>
          <p:cNvPr id="419" name="Rectangle 418"/>
          <p:cNvSpPr/>
          <p:nvPr/>
        </p:nvSpPr>
        <p:spPr>
          <a:xfrm>
            <a:off x="6150262" y="146789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183701" y="716918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5891154" y="237434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5720376" y="3130817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428421" y="3691975"/>
            <a:ext cx="674299" cy="19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2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6459089" y="45583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6187102" y="4145032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5217754" y="567993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1 330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28" name="Straight Connector 427"/>
          <p:cNvCxnSpPr>
            <a:stCxn id="328" idx="1"/>
          </p:cNvCxnSpPr>
          <p:nvPr/>
        </p:nvCxnSpPr>
        <p:spPr>
          <a:xfrm flipH="1">
            <a:off x="976746" y="821740"/>
            <a:ext cx="167984" cy="2000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549913" y="168518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2388622" y="444821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5 300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1524001" y="198959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680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1304491" y="1521690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17 300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437" name="Straight Connector 436"/>
          <p:cNvCxnSpPr/>
          <p:nvPr/>
        </p:nvCxnSpPr>
        <p:spPr>
          <a:xfrm flipV="1">
            <a:off x="2902622" y="901907"/>
            <a:ext cx="184225" cy="1722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6178880" y="6063263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5 840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92050" y="787862"/>
            <a:ext cx="674299" cy="1933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3 700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7642" y="6271041"/>
            <a:ext cx="11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DURBAN</a:t>
            </a:r>
            <a:endParaRPr lang="en-Z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7592" y="205208"/>
            <a:ext cx="450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Duzi Canoe Race 2012 WQ – Canoeing version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992666" y="365582"/>
            <a:ext cx="62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Henley</a:t>
            </a:r>
            <a:endParaRPr lang="en-ZA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065305" y="4053842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Inanda</a:t>
            </a:r>
            <a:endParaRPr lang="en-ZA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96222" y="170634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Nagle Dam</a:t>
            </a:r>
            <a:endParaRPr lang="en-ZA" sz="1200" b="1" dirty="0"/>
          </a:p>
        </p:txBody>
      </p:sp>
      <p:sp>
        <p:nvSpPr>
          <p:cNvPr id="110" name="TextBox 109"/>
          <p:cNvSpPr txBox="1"/>
          <p:nvPr/>
        </p:nvSpPr>
        <p:spPr>
          <a:xfrm rot="810831">
            <a:off x="1768490" y="645175"/>
            <a:ext cx="93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Camps Drift</a:t>
            </a:r>
            <a:endParaRPr lang="en-ZA" sz="1200" b="1" dirty="0"/>
          </a:p>
        </p:txBody>
      </p:sp>
      <p:sp>
        <p:nvSpPr>
          <p:cNvPr id="112" name="TextBox 111"/>
          <p:cNvSpPr txBox="1"/>
          <p:nvPr/>
        </p:nvSpPr>
        <p:spPr>
          <a:xfrm rot="17501759">
            <a:off x="4772040" y="2195009"/>
            <a:ext cx="952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14" name="TextBox 113"/>
          <p:cNvSpPr txBox="1"/>
          <p:nvPr/>
        </p:nvSpPr>
        <p:spPr>
          <a:xfrm rot="2401356">
            <a:off x="3767134" y="2279302"/>
            <a:ext cx="82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Duzi River</a:t>
            </a:r>
            <a:endParaRPr lang="en-ZA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828173" y="954016"/>
            <a:ext cx="69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/>
              <a:t>PMB</a:t>
            </a:r>
            <a:endParaRPr lang="en-ZA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36112" y="183047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Kwa Pata</a:t>
            </a:r>
            <a:endParaRPr lang="en-ZA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257999" y="1713253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D/S Darvill</a:t>
            </a:r>
            <a:endParaRPr lang="en-ZA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5862" y="4299120"/>
            <a:ext cx="1000595" cy="22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Inanda Bridge 4</a:t>
            </a:r>
            <a:endParaRPr lang="en-ZA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970719" y="2145381"/>
            <a:ext cx="1947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Campbells Portage/</a:t>
            </a:r>
            <a:r>
              <a:rPr lang="en-ZA" sz="1100" dirty="0" err="1"/>
              <a:t>Doornhoek</a:t>
            </a:r>
            <a:endParaRPr lang="en-ZA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5855" y="182589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Darvill WWW</a:t>
            </a:r>
            <a:endParaRPr lang="en-ZA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084698" y="606694"/>
            <a:ext cx="91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/>
              <a:t>Low level bridge</a:t>
            </a:r>
            <a:endParaRPr lang="en-ZA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98707" y="220474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1 start</a:t>
            </a:r>
            <a:endParaRPr lang="en-ZA" sz="12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98817" y="3136599"/>
            <a:ext cx="1207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Race Day 2 start</a:t>
            </a:r>
            <a:endParaRPr lang="en-ZA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17342" y="4901434"/>
            <a:ext cx="1591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Day 2 Overnight stop/</a:t>
            </a:r>
            <a:endParaRPr lang="en-ZA" sz="1200" b="1" dirty="0"/>
          </a:p>
          <a:p>
            <a:r>
              <a:rPr lang="en-ZA" sz="1200" b="1" dirty="0"/>
              <a:t>Day 3 start</a:t>
            </a:r>
            <a:endParaRPr lang="en-ZA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19924" y="684553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Baynespruit</a:t>
            </a:r>
            <a:endParaRPr lang="en-ZA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00748" y="1132228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Downstream Baynespruit</a:t>
            </a:r>
            <a:endParaRPr lang="en-ZA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72674" y="1065555"/>
            <a:ext cx="1803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Ashdown Stream (comes</a:t>
            </a:r>
            <a:endParaRPr lang="en-ZA" sz="1100" dirty="0"/>
          </a:p>
          <a:p>
            <a:r>
              <a:rPr lang="en-ZA" sz="1100" dirty="0"/>
              <a:t>In  upstream of Camps Drift)</a:t>
            </a:r>
            <a:endParaRPr lang="en-ZA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48649" y="2894353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Weir below confluence</a:t>
            </a:r>
            <a:endParaRPr lang="en-ZA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058348" y="3656353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Inanda Dam</a:t>
            </a:r>
            <a:endParaRPr lang="en-ZA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69993" y="4447393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Clermont/ u/s </a:t>
            </a:r>
            <a:endParaRPr lang="en-ZA" sz="1100" dirty="0"/>
          </a:p>
          <a:p>
            <a:r>
              <a:rPr lang="en-ZA" sz="1100" dirty="0"/>
              <a:t>KwaDabeka</a:t>
            </a:r>
            <a:endParaRPr lang="en-ZA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15373" y="3923053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Inanda Dam</a:t>
            </a:r>
            <a:endParaRPr lang="en-ZA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11603" y="5419890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Papwa Sewgolam / N2</a:t>
            </a:r>
            <a:endParaRPr lang="en-ZA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728986" y="5870901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/>
              <a:t>Race Finish, Durban</a:t>
            </a:r>
            <a:endParaRPr lang="en-ZA" sz="1100" b="1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3220300" y="1526873"/>
            <a:ext cx="183663" cy="472401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41548" y="1026224"/>
            <a:ext cx="674299" cy="2127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3 870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70010" y="3785235"/>
            <a:ext cx="825741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60</a:t>
            </a:r>
            <a:endParaRPr lang="en-ZA" sz="10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111087" y="357355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Inflow  to Inanda</a:t>
            </a:r>
            <a:endParaRPr lang="en-ZA" sz="1000" dirty="0"/>
          </a:p>
        </p:txBody>
      </p:sp>
      <p:cxnSp>
        <p:nvCxnSpPr>
          <p:cNvPr id="149" name="Straight Connector 148"/>
          <p:cNvCxnSpPr>
            <a:stCxn id="145" idx="3"/>
          </p:cNvCxnSpPr>
          <p:nvPr/>
        </p:nvCxnSpPr>
        <p:spPr>
          <a:xfrm>
            <a:off x="4095751" y="3907402"/>
            <a:ext cx="660125" cy="189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39733" y="724240"/>
            <a:ext cx="203817" cy="29180"/>
          </a:xfrm>
          <a:prstGeom prst="line">
            <a:avLst/>
          </a:prstGeom>
          <a:ln w="476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47063" y="2365804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Mgeni u/s confluence</a:t>
            </a:r>
            <a:endParaRPr lang="en-ZA" sz="1100" dirty="0"/>
          </a:p>
        </p:txBody>
      </p:sp>
      <p:sp>
        <p:nvSpPr>
          <p:cNvPr id="153" name="TextBox 152"/>
          <p:cNvSpPr txBox="1"/>
          <p:nvPr/>
        </p:nvSpPr>
        <p:spPr>
          <a:xfrm rot="1926871">
            <a:off x="6162172" y="5230411"/>
            <a:ext cx="952633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/>
              <a:t>Mgeni River</a:t>
            </a:r>
            <a:endParaRPr lang="en-ZA" sz="1200" b="1" dirty="0"/>
          </a:p>
        </p:txBody>
      </p:sp>
      <p:sp>
        <p:nvSpPr>
          <p:cNvPr id="154" name="Rectangle 153"/>
          <p:cNvSpPr/>
          <p:nvPr/>
        </p:nvSpPr>
        <p:spPr>
          <a:xfrm>
            <a:off x="4341341" y="2249882"/>
            <a:ext cx="741729" cy="222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4696516" y="2472004"/>
            <a:ext cx="15690" cy="4369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83676" y="1914254"/>
            <a:ext cx="100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Pipe Bridge u/s of confluence </a:t>
            </a:r>
            <a:endParaRPr lang="en-ZA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30455" y="115245"/>
            <a:ext cx="979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Henley outflow</a:t>
            </a:r>
            <a:endParaRPr lang="en-ZA" sz="1000" dirty="0"/>
          </a:p>
        </p:txBody>
      </p:sp>
      <p:sp>
        <p:nvSpPr>
          <p:cNvPr id="151" name="Rectangle 150"/>
          <p:cNvSpPr/>
          <p:nvPr/>
        </p:nvSpPr>
        <p:spPr>
          <a:xfrm>
            <a:off x="2557272" y="2654370"/>
            <a:ext cx="815902" cy="2443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6 100</a:t>
            </a:r>
            <a:endParaRPr lang="en-ZA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>
            <a:stCxn id="151" idx="3"/>
          </p:cNvCxnSpPr>
          <p:nvPr/>
        </p:nvCxnSpPr>
        <p:spPr>
          <a:xfrm flipV="1">
            <a:off x="3373174" y="2438400"/>
            <a:ext cx="513026" cy="338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38600" y="2568740"/>
            <a:ext cx="334011" cy="234595"/>
          </a:xfrm>
          <a:prstGeom prst="line">
            <a:avLst/>
          </a:prstGeom>
          <a:ln w="539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83403" y="265336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Nkanyezini</a:t>
            </a:r>
            <a:endParaRPr lang="en-ZA" sz="10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3844531" y="2406991"/>
            <a:ext cx="179364" cy="150467"/>
          </a:xfrm>
          <a:prstGeom prst="line">
            <a:avLst/>
          </a:prstGeom>
          <a:ln w="539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6752" y="3777840"/>
            <a:ext cx="261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/>
              <a:t>E. coli</a:t>
            </a:r>
            <a:r>
              <a:rPr lang="en-ZA" sz="1200" b="1" dirty="0"/>
              <a:t> based  canoeing  risk / health assessment (counts per 100 ml)</a:t>
            </a:r>
            <a:endParaRPr lang="en-ZA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1504476" y="4645819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Very poor quality/high risk (&gt;25 000)</a:t>
            </a:r>
            <a:endParaRPr lang="en-ZA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08855" y="4945411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Poor quality, quite high risk (~10 000 – 25 000)</a:t>
            </a:r>
            <a:endParaRPr lang="en-ZA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38785" y="5250554"/>
            <a:ext cx="15410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Moderate risk – some  faecal  contamination (~4 000–10 000)</a:t>
            </a:r>
            <a:endParaRPr lang="en-ZA" sz="9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528436" y="5645138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Quite low risk for  the  reach (1 000 – 4000)</a:t>
            </a:r>
            <a:endParaRPr lang="en-ZA" sz="9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537328" y="5918215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Good water quality ( 130 – 1000)</a:t>
            </a:r>
            <a:endParaRPr lang="en-ZA" sz="900" dirty="0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75827" y="4823416"/>
            <a:ext cx="719123" cy="45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775827" y="5080591"/>
            <a:ext cx="719123" cy="45"/>
          </a:xfrm>
          <a:prstGeom prst="line">
            <a:avLst/>
          </a:prstGeom>
          <a:ln w="508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7252" y="6400757"/>
            <a:ext cx="719123" cy="45"/>
          </a:xfrm>
          <a:prstGeom prst="line">
            <a:avLst/>
          </a:prstGeom>
          <a:ln w="508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56778" y="5804491"/>
            <a:ext cx="719123" cy="45"/>
          </a:xfrm>
          <a:prstGeom prst="line">
            <a:avLst/>
          </a:prstGeom>
          <a:ln w="508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56778" y="6099766"/>
            <a:ext cx="719123" cy="45"/>
          </a:xfrm>
          <a:prstGeom prst="line">
            <a:avLst/>
          </a:prstGeom>
          <a:ln w="508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56778" y="5385391"/>
            <a:ext cx="719123" cy="45"/>
          </a:xfrm>
          <a:prstGeom prst="line">
            <a:avLst/>
          </a:prstGeom>
          <a:ln w="508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49524" y="4466299"/>
            <a:ext cx="1541085" cy="2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No result</a:t>
            </a:r>
            <a:endParaRPr lang="en-ZA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519548" y="6196073"/>
            <a:ext cx="154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dirty="0"/>
              <a:t>Excellent water quality in the reach  (&lt;130)</a:t>
            </a:r>
            <a:endParaRPr lang="en-ZA" sz="900" dirty="0"/>
          </a:p>
        </p:txBody>
      </p:sp>
      <p:sp>
        <p:nvSpPr>
          <p:cNvPr id="183" name="Rectangle 182"/>
          <p:cNvSpPr/>
          <p:nvPr/>
        </p:nvSpPr>
        <p:spPr>
          <a:xfrm>
            <a:off x="640120" y="4411312"/>
            <a:ext cx="2422802" cy="21052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4" name="TextBox 183"/>
          <p:cNvSpPr txBox="1"/>
          <p:nvPr/>
        </p:nvSpPr>
        <p:spPr>
          <a:xfrm>
            <a:off x="589137" y="4150611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Data courtesy of Umgeni Water </a:t>
            </a:r>
            <a:endParaRPr lang="en-ZA" sz="11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785091" y="4569893"/>
            <a:ext cx="719123" cy="45"/>
          </a:xfrm>
          <a:prstGeom prst="line">
            <a:avLst/>
          </a:prstGeom>
          <a:ln w="508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628498" y="3505857"/>
            <a:ext cx="674299" cy="212703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</a:rPr>
              <a:t>3 700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1226548" y="3500705"/>
            <a:ext cx="1979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Median race quality</a:t>
            </a:r>
            <a:endParaRPr lang="en-ZA" sz="1100" dirty="0"/>
          </a:p>
        </p:txBody>
      </p:sp>
      <p:sp>
        <p:nvSpPr>
          <p:cNvPr id="182" name="Right Triangle 1"/>
          <p:cNvSpPr/>
          <p:nvPr/>
        </p:nvSpPr>
        <p:spPr>
          <a:xfrm rot="20419706">
            <a:off x="5230696" y="4321438"/>
            <a:ext cx="273685" cy="237490"/>
          </a:xfrm>
          <a:custGeom>
            <a:avLst/>
            <a:gdLst>
              <a:gd name="connsiteX0" fmla="*/ 0 w 350520"/>
              <a:gd name="connsiteY0" fmla="*/ 343535 h 343535"/>
              <a:gd name="connsiteX1" fmla="*/ 0 w 350520"/>
              <a:gd name="connsiteY1" fmla="*/ 0 h 343535"/>
              <a:gd name="connsiteX2" fmla="*/ 350520 w 350520"/>
              <a:gd name="connsiteY2" fmla="*/ 343535 h 343535"/>
              <a:gd name="connsiteX3" fmla="*/ 0 w 350520"/>
              <a:gd name="connsiteY3" fmla="*/ 343535 h 343535"/>
              <a:gd name="connsiteX0-1" fmla="*/ 38772 w 389292"/>
              <a:gd name="connsiteY0-2" fmla="*/ 248747 h 248747"/>
              <a:gd name="connsiteX1-3" fmla="*/ 0 w 389292"/>
              <a:gd name="connsiteY1-4" fmla="*/ 0 h 248747"/>
              <a:gd name="connsiteX2-5" fmla="*/ 389292 w 389292"/>
              <a:gd name="connsiteY2-6" fmla="*/ 248747 h 248747"/>
              <a:gd name="connsiteX3-7" fmla="*/ 38772 w 389292"/>
              <a:gd name="connsiteY3-8" fmla="*/ 248747 h 248747"/>
              <a:gd name="connsiteX0-9" fmla="*/ 38772 w 389292"/>
              <a:gd name="connsiteY0-10" fmla="*/ 260454 h 260454"/>
              <a:gd name="connsiteX1-11" fmla="*/ 0 w 389292"/>
              <a:gd name="connsiteY1-12" fmla="*/ 11707 h 260454"/>
              <a:gd name="connsiteX2-13" fmla="*/ 177638 w 389292"/>
              <a:gd name="connsiteY2-14" fmla="*/ 12611 h 260454"/>
              <a:gd name="connsiteX3-15" fmla="*/ 389292 w 389292"/>
              <a:gd name="connsiteY3-16" fmla="*/ 260454 h 260454"/>
              <a:gd name="connsiteX4" fmla="*/ 38772 w 389292"/>
              <a:gd name="connsiteY4" fmla="*/ 260454 h 260454"/>
              <a:gd name="connsiteX0-17" fmla="*/ 38772 w 367914"/>
              <a:gd name="connsiteY0-18" fmla="*/ 260454 h 260454"/>
              <a:gd name="connsiteX1-19" fmla="*/ 0 w 367914"/>
              <a:gd name="connsiteY1-20" fmla="*/ 11707 h 260454"/>
              <a:gd name="connsiteX2-21" fmla="*/ 177638 w 367914"/>
              <a:gd name="connsiteY2-22" fmla="*/ 12611 h 260454"/>
              <a:gd name="connsiteX3-23" fmla="*/ 367914 w 367914"/>
              <a:gd name="connsiteY3-24" fmla="*/ 247220 h 260454"/>
              <a:gd name="connsiteX4-25" fmla="*/ 38772 w 367914"/>
              <a:gd name="connsiteY4-26" fmla="*/ 260454 h 260454"/>
              <a:gd name="connsiteX0-27" fmla="*/ 38772 w 367914"/>
              <a:gd name="connsiteY0-28" fmla="*/ 260608 h 260608"/>
              <a:gd name="connsiteX1-29" fmla="*/ 0 w 367914"/>
              <a:gd name="connsiteY1-30" fmla="*/ 11861 h 260608"/>
              <a:gd name="connsiteX2-31" fmla="*/ 155380 w 367914"/>
              <a:gd name="connsiteY2-32" fmla="*/ 12591 h 260608"/>
              <a:gd name="connsiteX3-33" fmla="*/ 367914 w 367914"/>
              <a:gd name="connsiteY3-34" fmla="*/ 247374 h 260608"/>
              <a:gd name="connsiteX4-35" fmla="*/ 38772 w 367914"/>
              <a:gd name="connsiteY4-36" fmla="*/ 260608 h 260608"/>
              <a:gd name="connsiteX0-37" fmla="*/ 38772 w 367914"/>
              <a:gd name="connsiteY0-38" fmla="*/ 248747 h 248747"/>
              <a:gd name="connsiteX1-39" fmla="*/ 0 w 367914"/>
              <a:gd name="connsiteY1-40" fmla="*/ 0 h 248747"/>
              <a:gd name="connsiteX2-41" fmla="*/ 155380 w 367914"/>
              <a:gd name="connsiteY2-42" fmla="*/ 730 h 248747"/>
              <a:gd name="connsiteX3-43" fmla="*/ 367914 w 367914"/>
              <a:gd name="connsiteY3-44" fmla="*/ 235513 h 248747"/>
              <a:gd name="connsiteX4-45" fmla="*/ 38772 w 367914"/>
              <a:gd name="connsiteY4-46" fmla="*/ 248747 h 248747"/>
              <a:gd name="connsiteX0-47" fmla="*/ 45032 w 374174"/>
              <a:gd name="connsiteY0-48" fmla="*/ 248017 h 248017"/>
              <a:gd name="connsiteX1-49" fmla="*/ 0 w 374174"/>
              <a:gd name="connsiteY1-50" fmla="*/ 14578 h 248017"/>
              <a:gd name="connsiteX2-51" fmla="*/ 161640 w 374174"/>
              <a:gd name="connsiteY2-52" fmla="*/ 0 h 248017"/>
              <a:gd name="connsiteX3-53" fmla="*/ 374174 w 374174"/>
              <a:gd name="connsiteY3-54" fmla="*/ 234783 h 248017"/>
              <a:gd name="connsiteX4-55" fmla="*/ 45032 w 374174"/>
              <a:gd name="connsiteY4-56" fmla="*/ 248017 h 248017"/>
              <a:gd name="connsiteX0-57" fmla="*/ 45032 w 374174"/>
              <a:gd name="connsiteY0-58" fmla="*/ 256558 h 256558"/>
              <a:gd name="connsiteX1-59" fmla="*/ 0 w 374174"/>
              <a:gd name="connsiteY1-60" fmla="*/ 23119 h 256558"/>
              <a:gd name="connsiteX2-61" fmla="*/ 151730 w 374174"/>
              <a:gd name="connsiteY2-62" fmla="*/ 0 h 256558"/>
              <a:gd name="connsiteX3-63" fmla="*/ 374174 w 374174"/>
              <a:gd name="connsiteY3-64" fmla="*/ 243324 h 256558"/>
              <a:gd name="connsiteX4-65" fmla="*/ 45032 w 374174"/>
              <a:gd name="connsiteY4-66" fmla="*/ 256558 h 256558"/>
              <a:gd name="connsiteX0-67" fmla="*/ 71567 w 374174"/>
              <a:gd name="connsiteY0-68" fmla="*/ 331028 h 331028"/>
              <a:gd name="connsiteX1-69" fmla="*/ 0 w 374174"/>
              <a:gd name="connsiteY1-70" fmla="*/ 23119 h 331028"/>
              <a:gd name="connsiteX2-71" fmla="*/ 151730 w 374174"/>
              <a:gd name="connsiteY2-72" fmla="*/ 0 h 331028"/>
              <a:gd name="connsiteX3-73" fmla="*/ 374174 w 374174"/>
              <a:gd name="connsiteY3-74" fmla="*/ 243324 h 331028"/>
              <a:gd name="connsiteX4-75" fmla="*/ 71567 w 374174"/>
              <a:gd name="connsiteY4-76" fmla="*/ 331028 h 331028"/>
              <a:gd name="connsiteX0-77" fmla="*/ 71567 w 387291"/>
              <a:gd name="connsiteY0-78" fmla="*/ 331028 h 331028"/>
              <a:gd name="connsiteX1-79" fmla="*/ 0 w 387291"/>
              <a:gd name="connsiteY1-80" fmla="*/ 23119 h 331028"/>
              <a:gd name="connsiteX2-81" fmla="*/ 151730 w 387291"/>
              <a:gd name="connsiteY2-82" fmla="*/ 0 h 331028"/>
              <a:gd name="connsiteX3-83" fmla="*/ 387292 w 387291"/>
              <a:gd name="connsiteY3-84" fmla="*/ 242756 h 331028"/>
              <a:gd name="connsiteX4-85" fmla="*/ 71567 w 387291"/>
              <a:gd name="connsiteY4-86" fmla="*/ 331028 h 331028"/>
              <a:gd name="connsiteX0-87" fmla="*/ 71567 w 387292"/>
              <a:gd name="connsiteY0-88" fmla="*/ 329996 h 329996"/>
              <a:gd name="connsiteX1-89" fmla="*/ 0 w 387292"/>
              <a:gd name="connsiteY1-90" fmla="*/ 22087 h 329996"/>
              <a:gd name="connsiteX2-91" fmla="*/ 198435 w 387292"/>
              <a:gd name="connsiteY2-92" fmla="*/ 0 h 329996"/>
              <a:gd name="connsiteX3-93" fmla="*/ 387292 w 387292"/>
              <a:gd name="connsiteY3-94" fmla="*/ 241724 h 329996"/>
              <a:gd name="connsiteX4-95" fmla="*/ 71567 w 387292"/>
              <a:gd name="connsiteY4-96" fmla="*/ 329996 h 329996"/>
              <a:gd name="connsiteX0-97" fmla="*/ 53016 w 368741"/>
              <a:gd name="connsiteY0-98" fmla="*/ 329996 h 329996"/>
              <a:gd name="connsiteX1-99" fmla="*/ 0 w 368741"/>
              <a:gd name="connsiteY1-100" fmla="*/ 28927 h 329996"/>
              <a:gd name="connsiteX2-101" fmla="*/ 179884 w 368741"/>
              <a:gd name="connsiteY2-102" fmla="*/ 0 h 329996"/>
              <a:gd name="connsiteX3-103" fmla="*/ 368741 w 368741"/>
              <a:gd name="connsiteY3-104" fmla="*/ 241724 h 329996"/>
              <a:gd name="connsiteX4-105" fmla="*/ 53016 w 368741"/>
              <a:gd name="connsiteY4-106" fmla="*/ 329996 h 329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368741" h="329996">
                <a:moveTo>
                  <a:pt x="53016" y="329996"/>
                </a:moveTo>
                <a:lnTo>
                  <a:pt x="0" y="28927"/>
                </a:lnTo>
                <a:lnTo>
                  <a:pt x="179884" y="0"/>
                </a:lnTo>
                <a:lnTo>
                  <a:pt x="368741" y="241724"/>
                </a:lnTo>
                <a:lnTo>
                  <a:pt x="53016" y="329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85" name="Rectangle 2"/>
          <p:cNvSpPr/>
          <p:nvPr/>
        </p:nvSpPr>
        <p:spPr>
          <a:xfrm rot="21328631">
            <a:off x="4957361" y="4251056"/>
            <a:ext cx="375920" cy="162560"/>
          </a:xfrm>
          <a:custGeom>
            <a:avLst/>
            <a:gdLst>
              <a:gd name="connsiteX0" fmla="*/ 0 w 447040"/>
              <a:gd name="connsiteY0" fmla="*/ 0 h 102235"/>
              <a:gd name="connsiteX1" fmla="*/ 447040 w 447040"/>
              <a:gd name="connsiteY1" fmla="*/ 0 h 102235"/>
              <a:gd name="connsiteX2" fmla="*/ 447040 w 447040"/>
              <a:gd name="connsiteY2" fmla="*/ 102235 h 102235"/>
              <a:gd name="connsiteX3" fmla="*/ 0 w 447040"/>
              <a:gd name="connsiteY3" fmla="*/ 102235 h 102235"/>
              <a:gd name="connsiteX4" fmla="*/ 0 w 447040"/>
              <a:gd name="connsiteY4" fmla="*/ 0 h 102235"/>
              <a:gd name="connsiteX0-1" fmla="*/ 0 w 447040"/>
              <a:gd name="connsiteY0-2" fmla="*/ 0 h 233909"/>
              <a:gd name="connsiteX1-3" fmla="*/ 447040 w 447040"/>
              <a:gd name="connsiteY1-4" fmla="*/ 0 h 233909"/>
              <a:gd name="connsiteX2-5" fmla="*/ 289763 w 447040"/>
              <a:gd name="connsiteY2-6" fmla="*/ 233909 h 233909"/>
              <a:gd name="connsiteX3-7" fmla="*/ 0 w 447040"/>
              <a:gd name="connsiteY3-8" fmla="*/ 102235 h 233909"/>
              <a:gd name="connsiteX4-9" fmla="*/ 0 w 447040"/>
              <a:gd name="connsiteY4-10" fmla="*/ 0 h 233909"/>
              <a:gd name="connsiteX0-11" fmla="*/ 0 w 447040"/>
              <a:gd name="connsiteY0-12" fmla="*/ 0 h 537788"/>
              <a:gd name="connsiteX1-13" fmla="*/ 447040 w 447040"/>
              <a:gd name="connsiteY1-14" fmla="*/ 0 h 537788"/>
              <a:gd name="connsiteX2-15" fmla="*/ 235032 w 447040"/>
              <a:gd name="connsiteY2-16" fmla="*/ 537788 h 537788"/>
              <a:gd name="connsiteX3-17" fmla="*/ 0 w 447040"/>
              <a:gd name="connsiteY3-18" fmla="*/ 102235 h 537788"/>
              <a:gd name="connsiteX4-19" fmla="*/ 0 w 447040"/>
              <a:gd name="connsiteY4-20" fmla="*/ 0 h 537788"/>
              <a:gd name="connsiteX0-21" fmla="*/ 0 w 447040"/>
              <a:gd name="connsiteY0-22" fmla="*/ 0 h 537788"/>
              <a:gd name="connsiteX1-23" fmla="*/ 447040 w 447040"/>
              <a:gd name="connsiteY1-24" fmla="*/ 0 h 537788"/>
              <a:gd name="connsiteX2-25" fmla="*/ 235032 w 447040"/>
              <a:gd name="connsiteY2-26" fmla="*/ 537788 h 537788"/>
              <a:gd name="connsiteX3-27" fmla="*/ 0 w 447040"/>
              <a:gd name="connsiteY3-28" fmla="*/ 102235 h 537788"/>
              <a:gd name="connsiteX4-29" fmla="*/ 0 w 447040"/>
              <a:gd name="connsiteY4-30" fmla="*/ 0 h 537788"/>
              <a:gd name="connsiteX0-31" fmla="*/ 0 w 462384"/>
              <a:gd name="connsiteY0-32" fmla="*/ 0 h 546000"/>
              <a:gd name="connsiteX1-33" fmla="*/ 447040 w 462384"/>
              <a:gd name="connsiteY1-34" fmla="*/ 0 h 546000"/>
              <a:gd name="connsiteX2-35" fmla="*/ 347472 w 462384"/>
              <a:gd name="connsiteY2-36" fmla="*/ 357984 h 546000"/>
              <a:gd name="connsiteX3-37" fmla="*/ 235032 w 462384"/>
              <a:gd name="connsiteY3-38" fmla="*/ 537788 h 546000"/>
              <a:gd name="connsiteX4-39" fmla="*/ 0 w 462384"/>
              <a:gd name="connsiteY4-40" fmla="*/ 102235 h 546000"/>
              <a:gd name="connsiteX5" fmla="*/ 0 w 462384"/>
              <a:gd name="connsiteY5" fmla="*/ 0 h 546000"/>
              <a:gd name="connsiteX0-41" fmla="*/ 0 w 462384"/>
              <a:gd name="connsiteY0-42" fmla="*/ 0 h 546720"/>
              <a:gd name="connsiteX1-43" fmla="*/ 447040 w 462384"/>
              <a:gd name="connsiteY1-44" fmla="*/ 0 h 546720"/>
              <a:gd name="connsiteX2-45" fmla="*/ 347472 w 462384"/>
              <a:gd name="connsiteY2-46" fmla="*/ 357984 h 546720"/>
              <a:gd name="connsiteX3-47" fmla="*/ 235032 w 462384"/>
              <a:gd name="connsiteY3-48" fmla="*/ 537788 h 546720"/>
              <a:gd name="connsiteX4-49" fmla="*/ 0 w 462384"/>
              <a:gd name="connsiteY4-50" fmla="*/ 102235 h 546720"/>
              <a:gd name="connsiteX5-51" fmla="*/ 0 w 462384"/>
              <a:gd name="connsiteY5-52" fmla="*/ 0 h 546720"/>
              <a:gd name="connsiteX0-53" fmla="*/ 0 w 462384"/>
              <a:gd name="connsiteY0-54" fmla="*/ 0 h 553745"/>
              <a:gd name="connsiteX1-55" fmla="*/ 447040 w 462384"/>
              <a:gd name="connsiteY1-56" fmla="*/ 0 h 553745"/>
              <a:gd name="connsiteX2-57" fmla="*/ 347472 w 462384"/>
              <a:gd name="connsiteY2-58" fmla="*/ 357984 h 553745"/>
              <a:gd name="connsiteX3-59" fmla="*/ 376818 w 462384"/>
              <a:gd name="connsiteY3-60" fmla="*/ 424894 h 553745"/>
              <a:gd name="connsiteX4-61" fmla="*/ 235032 w 462384"/>
              <a:gd name="connsiteY4-62" fmla="*/ 537788 h 553745"/>
              <a:gd name="connsiteX5-63" fmla="*/ 0 w 462384"/>
              <a:gd name="connsiteY5-64" fmla="*/ 102235 h 553745"/>
              <a:gd name="connsiteX6" fmla="*/ 0 w 462384"/>
              <a:gd name="connsiteY6" fmla="*/ 0 h 553745"/>
              <a:gd name="connsiteX0-65" fmla="*/ 0 w 462384"/>
              <a:gd name="connsiteY0-66" fmla="*/ 0 h 553745"/>
              <a:gd name="connsiteX1-67" fmla="*/ 447040 w 462384"/>
              <a:gd name="connsiteY1-68" fmla="*/ 0 h 553745"/>
              <a:gd name="connsiteX2-69" fmla="*/ 347472 w 462384"/>
              <a:gd name="connsiteY2-70" fmla="*/ 357984 h 553745"/>
              <a:gd name="connsiteX3-71" fmla="*/ 376818 w 462384"/>
              <a:gd name="connsiteY3-72" fmla="*/ 424894 h 553745"/>
              <a:gd name="connsiteX4-73" fmla="*/ 235032 w 462384"/>
              <a:gd name="connsiteY4-74" fmla="*/ 537788 h 553745"/>
              <a:gd name="connsiteX5-75" fmla="*/ 73168 w 462384"/>
              <a:gd name="connsiteY5-76" fmla="*/ 489514 h 553745"/>
              <a:gd name="connsiteX6-77" fmla="*/ 0 w 462384"/>
              <a:gd name="connsiteY6-78" fmla="*/ 0 h 553745"/>
              <a:gd name="connsiteX0-79" fmla="*/ 0 w 462384"/>
              <a:gd name="connsiteY0-80" fmla="*/ 0 h 553745"/>
              <a:gd name="connsiteX1-81" fmla="*/ 447040 w 462384"/>
              <a:gd name="connsiteY1-82" fmla="*/ 0 h 553745"/>
              <a:gd name="connsiteX2-83" fmla="*/ 347472 w 462384"/>
              <a:gd name="connsiteY2-84" fmla="*/ 357984 h 553745"/>
              <a:gd name="connsiteX3-85" fmla="*/ 376818 w 462384"/>
              <a:gd name="connsiteY3-86" fmla="*/ 424894 h 553745"/>
              <a:gd name="connsiteX4-87" fmla="*/ 235032 w 462384"/>
              <a:gd name="connsiteY4-88" fmla="*/ 537788 h 553745"/>
              <a:gd name="connsiteX5-89" fmla="*/ 73168 w 462384"/>
              <a:gd name="connsiteY5-90" fmla="*/ 489514 h 553745"/>
              <a:gd name="connsiteX6-91" fmla="*/ 0 w 462384"/>
              <a:gd name="connsiteY6-92" fmla="*/ 0 h 553745"/>
              <a:gd name="connsiteX0-93" fmla="*/ 0 w 462384"/>
              <a:gd name="connsiteY0-94" fmla="*/ 0 h 554642"/>
              <a:gd name="connsiteX1-95" fmla="*/ 447040 w 462384"/>
              <a:gd name="connsiteY1-96" fmla="*/ 0 h 554642"/>
              <a:gd name="connsiteX2-97" fmla="*/ 347472 w 462384"/>
              <a:gd name="connsiteY2-98" fmla="*/ 357984 h 554642"/>
              <a:gd name="connsiteX3-99" fmla="*/ 376818 w 462384"/>
              <a:gd name="connsiteY3-100" fmla="*/ 424894 h 554642"/>
              <a:gd name="connsiteX4-101" fmla="*/ 235032 w 462384"/>
              <a:gd name="connsiteY4-102" fmla="*/ 537788 h 554642"/>
              <a:gd name="connsiteX5-103" fmla="*/ 73168 w 462384"/>
              <a:gd name="connsiteY5-104" fmla="*/ 489514 h 554642"/>
              <a:gd name="connsiteX6-105" fmla="*/ 0 w 462384"/>
              <a:gd name="connsiteY6-106" fmla="*/ 0 h 554642"/>
              <a:gd name="connsiteX0-107" fmla="*/ 11383 w 473767"/>
              <a:gd name="connsiteY0-108" fmla="*/ 0 h 553745"/>
              <a:gd name="connsiteX1-109" fmla="*/ 458423 w 473767"/>
              <a:gd name="connsiteY1-110" fmla="*/ 0 h 553745"/>
              <a:gd name="connsiteX2-111" fmla="*/ 358855 w 473767"/>
              <a:gd name="connsiteY2-112" fmla="*/ 357984 h 553745"/>
              <a:gd name="connsiteX3-113" fmla="*/ 388201 w 473767"/>
              <a:gd name="connsiteY3-114" fmla="*/ 424894 h 553745"/>
              <a:gd name="connsiteX4-115" fmla="*/ 246415 w 473767"/>
              <a:gd name="connsiteY4-116" fmla="*/ 537788 h 553745"/>
              <a:gd name="connsiteX5-117" fmla="*/ 84551 w 473767"/>
              <a:gd name="connsiteY5-118" fmla="*/ 489514 h 553745"/>
              <a:gd name="connsiteX6-119" fmla="*/ 11383 w 473767"/>
              <a:gd name="connsiteY6-120" fmla="*/ 0 h 553745"/>
              <a:gd name="connsiteX0-121" fmla="*/ 0 w 462384"/>
              <a:gd name="connsiteY0-122" fmla="*/ 0 h 553745"/>
              <a:gd name="connsiteX1-123" fmla="*/ 447040 w 462384"/>
              <a:gd name="connsiteY1-124" fmla="*/ 0 h 553745"/>
              <a:gd name="connsiteX2-125" fmla="*/ 347472 w 462384"/>
              <a:gd name="connsiteY2-126" fmla="*/ 357984 h 553745"/>
              <a:gd name="connsiteX3-127" fmla="*/ 376818 w 462384"/>
              <a:gd name="connsiteY3-128" fmla="*/ 424894 h 553745"/>
              <a:gd name="connsiteX4-129" fmla="*/ 235032 w 462384"/>
              <a:gd name="connsiteY4-130" fmla="*/ 537788 h 553745"/>
              <a:gd name="connsiteX5-131" fmla="*/ 73168 w 462384"/>
              <a:gd name="connsiteY5-132" fmla="*/ 489514 h 553745"/>
              <a:gd name="connsiteX6-133" fmla="*/ 0 w 462384"/>
              <a:gd name="connsiteY6-134" fmla="*/ 0 h 553745"/>
              <a:gd name="connsiteX0-135" fmla="*/ 0 w 462384"/>
              <a:gd name="connsiteY0-136" fmla="*/ 0 h 553745"/>
              <a:gd name="connsiteX1-137" fmla="*/ 447040 w 462384"/>
              <a:gd name="connsiteY1-138" fmla="*/ 0 h 553745"/>
              <a:gd name="connsiteX2-139" fmla="*/ 347472 w 462384"/>
              <a:gd name="connsiteY2-140" fmla="*/ 357984 h 553745"/>
              <a:gd name="connsiteX3-141" fmla="*/ 376818 w 462384"/>
              <a:gd name="connsiteY3-142" fmla="*/ 424894 h 553745"/>
              <a:gd name="connsiteX4-143" fmla="*/ 235032 w 462384"/>
              <a:gd name="connsiteY4-144" fmla="*/ 537788 h 553745"/>
              <a:gd name="connsiteX5-145" fmla="*/ 73168 w 462384"/>
              <a:gd name="connsiteY5-146" fmla="*/ 489514 h 553745"/>
              <a:gd name="connsiteX6-147" fmla="*/ 0 w 462384"/>
              <a:gd name="connsiteY6-148" fmla="*/ 0 h 553745"/>
              <a:gd name="connsiteX0-149" fmla="*/ 0 w 462384"/>
              <a:gd name="connsiteY0-150" fmla="*/ 0 h 553745"/>
              <a:gd name="connsiteX1-151" fmla="*/ 447040 w 462384"/>
              <a:gd name="connsiteY1-152" fmla="*/ 0 h 553745"/>
              <a:gd name="connsiteX2-153" fmla="*/ 347472 w 462384"/>
              <a:gd name="connsiteY2-154" fmla="*/ 357984 h 553745"/>
              <a:gd name="connsiteX3-155" fmla="*/ 376818 w 462384"/>
              <a:gd name="connsiteY3-156" fmla="*/ 424894 h 553745"/>
              <a:gd name="connsiteX4-157" fmla="*/ 235032 w 462384"/>
              <a:gd name="connsiteY4-158" fmla="*/ 537788 h 553745"/>
              <a:gd name="connsiteX5-159" fmla="*/ 73168 w 462384"/>
              <a:gd name="connsiteY5-160" fmla="*/ 489514 h 553745"/>
              <a:gd name="connsiteX6-161" fmla="*/ 0 w 462384"/>
              <a:gd name="connsiteY6-162" fmla="*/ 0 h 553745"/>
              <a:gd name="connsiteX0-163" fmla="*/ 0 w 462384"/>
              <a:gd name="connsiteY0-164" fmla="*/ 0 h 557853"/>
              <a:gd name="connsiteX1-165" fmla="*/ 447040 w 462384"/>
              <a:gd name="connsiteY1-166" fmla="*/ 0 h 557853"/>
              <a:gd name="connsiteX2-167" fmla="*/ 347472 w 462384"/>
              <a:gd name="connsiteY2-168" fmla="*/ 357984 h 557853"/>
              <a:gd name="connsiteX3-169" fmla="*/ 358526 w 462384"/>
              <a:gd name="connsiteY3-170" fmla="*/ 465084 h 557853"/>
              <a:gd name="connsiteX4-171" fmla="*/ 235032 w 462384"/>
              <a:gd name="connsiteY4-172" fmla="*/ 537788 h 557853"/>
              <a:gd name="connsiteX5-173" fmla="*/ 73168 w 462384"/>
              <a:gd name="connsiteY5-174" fmla="*/ 489514 h 557853"/>
              <a:gd name="connsiteX6-175" fmla="*/ 0 w 462384"/>
              <a:gd name="connsiteY6-176" fmla="*/ 0 h 557853"/>
              <a:gd name="connsiteX0-177" fmla="*/ 0 w 462384"/>
              <a:gd name="connsiteY0-178" fmla="*/ 0 h 537788"/>
              <a:gd name="connsiteX1-179" fmla="*/ 447040 w 462384"/>
              <a:gd name="connsiteY1-180" fmla="*/ 0 h 537788"/>
              <a:gd name="connsiteX2-181" fmla="*/ 347472 w 462384"/>
              <a:gd name="connsiteY2-182" fmla="*/ 357984 h 537788"/>
              <a:gd name="connsiteX3-183" fmla="*/ 358526 w 462384"/>
              <a:gd name="connsiteY3-184" fmla="*/ 465084 h 537788"/>
              <a:gd name="connsiteX4-185" fmla="*/ 235032 w 462384"/>
              <a:gd name="connsiteY4-186" fmla="*/ 537788 h 537788"/>
              <a:gd name="connsiteX5-187" fmla="*/ 73168 w 462384"/>
              <a:gd name="connsiteY5-188" fmla="*/ 489514 h 537788"/>
              <a:gd name="connsiteX6-189" fmla="*/ 0 w 462384"/>
              <a:gd name="connsiteY6-190" fmla="*/ 0 h 537788"/>
              <a:gd name="connsiteX0-191" fmla="*/ 0 w 358645"/>
              <a:gd name="connsiteY0-192" fmla="*/ 0 h 537788"/>
              <a:gd name="connsiteX1-193" fmla="*/ 161682 w 358645"/>
              <a:gd name="connsiteY1-194" fmla="*/ 325109 h 537788"/>
              <a:gd name="connsiteX2-195" fmla="*/ 347472 w 358645"/>
              <a:gd name="connsiteY2-196" fmla="*/ 357984 h 537788"/>
              <a:gd name="connsiteX3-197" fmla="*/ 358526 w 358645"/>
              <a:gd name="connsiteY3-198" fmla="*/ 465084 h 537788"/>
              <a:gd name="connsiteX4-199" fmla="*/ 235032 w 358645"/>
              <a:gd name="connsiteY4-200" fmla="*/ 537788 h 537788"/>
              <a:gd name="connsiteX5-201" fmla="*/ 73168 w 358645"/>
              <a:gd name="connsiteY5-202" fmla="*/ 489514 h 537788"/>
              <a:gd name="connsiteX6-203" fmla="*/ 0 w 358645"/>
              <a:gd name="connsiteY6-204" fmla="*/ 0 h 537788"/>
              <a:gd name="connsiteX0-205" fmla="*/ 0 w 358645"/>
              <a:gd name="connsiteY0-206" fmla="*/ 0 h 537788"/>
              <a:gd name="connsiteX1-207" fmla="*/ 161682 w 358645"/>
              <a:gd name="connsiteY1-208" fmla="*/ 325109 h 537788"/>
              <a:gd name="connsiteX2-209" fmla="*/ 296159 w 358645"/>
              <a:gd name="connsiteY2-210" fmla="*/ 325108 h 537788"/>
              <a:gd name="connsiteX3-211" fmla="*/ 347472 w 358645"/>
              <a:gd name="connsiteY3-212" fmla="*/ 357984 h 537788"/>
              <a:gd name="connsiteX4-213" fmla="*/ 358526 w 358645"/>
              <a:gd name="connsiteY4-214" fmla="*/ 465084 h 537788"/>
              <a:gd name="connsiteX5-215" fmla="*/ 235032 w 358645"/>
              <a:gd name="connsiteY5-216" fmla="*/ 537788 h 537788"/>
              <a:gd name="connsiteX6-217" fmla="*/ 73168 w 358645"/>
              <a:gd name="connsiteY6-218" fmla="*/ 489514 h 537788"/>
              <a:gd name="connsiteX7" fmla="*/ 0 w 358645"/>
              <a:gd name="connsiteY7" fmla="*/ 0 h 537788"/>
              <a:gd name="connsiteX0-219" fmla="*/ 0 w 358645"/>
              <a:gd name="connsiteY0-220" fmla="*/ 0 h 537788"/>
              <a:gd name="connsiteX1-221" fmla="*/ 161682 w 358645"/>
              <a:gd name="connsiteY1-222" fmla="*/ 325109 h 537788"/>
              <a:gd name="connsiteX2-223" fmla="*/ 347472 w 358645"/>
              <a:gd name="connsiteY2-224" fmla="*/ 357984 h 537788"/>
              <a:gd name="connsiteX3-225" fmla="*/ 358526 w 358645"/>
              <a:gd name="connsiteY3-226" fmla="*/ 465084 h 537788"/>
              <a:gd name="connsiteX4-227" fmla="*/ 235032 w 358645"/>
              <a:gd name="connsiteY4-228" fmla="*/ 537788 h 537788"/>
              <a:gd name="connsiteX5-229" fmla="*/ 73168 w 358645"/>
              <a:gd name="connsiteY5-230" fmla="*/ 489514 h 537788"/>
              <a:gd name="connsiteX6-231" fmla="*/ 0 w 358645"/>
              <a:gd name="connsiteY6-232" fmla="*/ 0 h 537788"/>
              <a:gd name="connsiteX0-233" fmla="*/ 0 w 358759"/>
              <a:gd name="connsiteY0-234" fmla="*/ 0 h 537788"/>
              <a:gd name="connsiteX1-235" fmla="*/ 161682 w 358759"/>
              <a:gd name="connsiteY1-236" fmla="*/ 325109 h 537788"/>
              <a:gd name="connsiteX2-237" fmla="*/ 263378 w 358759"/>
              <a:gd name="connsiteY2-238" fmla="*/ 379902 h 537788"/>
              <a:gd name="connsiteX3-239" fmla="*/ 358526 w 358759"/>
              <a:gd name="connsiteY3-240" fmla="*/ 465084 h 537788"/>
              <a:gd name="connsiteX4-241" fmla="*/ 235032 w 358759"/>
              <a:gd name="connsiteY4-242" fmla="*/ 537788 h 537788"/>
              <a:gd name="connsiteX5-243" fmla="*/ 73168 w 358759"/>
              <a:gd name="connsiteY5-244" fmla="*/ 489514 h 537788"/>
              <a:gd name="connsiteX6-245" fmla="*/ 0 w 358759"/>
              <a:gd name="connsiteY6-246" fmla="*/ 0 h 537788"/>
              <a:gd name="connsiteX0-247" fmla="*/ 0 w 358526"/>
              <a:gd name="connsiteY0-248" fmla="*/ 0 h 537788"/>
              <a:gd name="connsiteX1-249" fmla="*/ 161682 w 358526"/>
              <a:gd name="connsiteY1-250" fmla="*/ 325109 h 537788"/>
              <a:gd name="connsiteX2-251" fmla="*/ 235022 w 358526"/>
              <a:gd name="connsiteY2-252" fmla="*/ 387208 h 537788"/>
              <a:gd name="connsiteX3-253" fmla="*/ 358526 w 358526"/>
              <a:gd name="connsiteY3-254" fmla="*/ 465084 h 537788"/>
              <a:gd name="connsiteX4-255" fmla="*/ 235032 w 358526"/>
              <a:gd name="connsiteY4-256" fmla="*/ 537788 h 537788"/>
              <a:gd name="connsiteX5-257" fmla="*/ 73168 w 358526"/>
              <a:gd name="connsiteY5-258" fmla="*/ 489514 h 537788"/>
              <a:gd name="connsiteX6-259" fmla="*/ 0 w 358526"/>
              <a:gd name="connsiteY6-260" fmla="*/ 0 h 537788"/>
              <a:gd name="connsiteX0-261" fmla="*/ 0 w 358526"/>
              <a:gd name="connsiteY0-262" fmla="*/ 0 h 537995"/>
              <a:gd name="connsiteX1-263" fmla="*/ 161682 w 358526"/>
              <a:gd name="connsiteY1-264" fmla="*/ 325109 h 537995"/>
              <a:gd name="connsiteX2-265" fmla="*/ 235022 w 358526"/>
              <a:gd name="connsiteY2-266" fmla="*/ 387208 h 537995"/>
              <a:gd name="connsiteX3-267" fmla="*/ 358526 w 358526"/>
              <a:gd name="connsiteY3-268" fmla="*/ 465084 h 537995"/>
              <a:gd name="connsiteX4-269" fmla="*/ 235032 w 358526"/>
              <a:gd name="connsiteY4-270" fmla="*/ 537788 h 537995"/>
              <a:gd name="connsiteX5-271" fmla="*/ 149901 w 358526"/>
              <a:gd name="connsiteY5-272" fmla="*/ 441805 h 537995"/>
              <a:gd name="connsiteX6-273" fmla="*/ 73168 w 358526"/>
              <a:gd name="connsiteY6-274" fmla="*/ 489514 h 537995"/>
              <a:gd name="connsiteX7-275" fmla="*/ 0 w 358526"/>
              <a:gd name="connsiteY7-276" fmla="*/ 0 h 537995"/>
              <a:gd name="connsiteX0-277" fmla="*/ 0 w 358526"/>
              <a:gd name="connsiteY0-278" fmla="*/ 0 h 537995"/>
              <a:gd name="connsiteX1-279" fmla="*/ 161682 w 358526"/>
              <a:gd name="connsiteY1-280" fmla="*/ 325109 h 537995"/>
              <a:gd name="connsiteX2-281" fmla="*/ 235022 w 358526"/>
              <a:gd name="connsiteY2-282" fmla="*/ 387208 h 537995"/>
              <a:gd name="connsiteX3-283" fmla="*/ 358526 w 358526"/>
              <a:gd name="connsiteY3-284" fmla="*/ 465084 h 537995"/>
              <a:gd name="connsiteX4-285" fmla="*/ 235032 w 358526"/>
              <a:gd name="connsiteY4-286" fmla="*/ 537788 h 537995"/>
              <a:gd name="connsiteX5-287" fmla="*/ 149901 w 358526"/>
              <a:gd name="connsiteY5-288" fmla="*/ 441805 h 537995"/>
              <a:gd name="connsiteX6-289" fmla="*/ 73168 w 358526"/>
              <a:gd name="connsiteY6-290" fmla="*/ 489514 h 537995"/>
              <a:gd name="connsiteX7-291" fmla="*/ 0 w 358526"/>
              <a:gd name="connsiteY7-292" fmla="*/ 0 h 537995"/>
              <a:gd name="connsiteX0-293" fmla="*/ 3583 w 362109"/>
              <a:gd name="connsiteY0-294" fmla="*/ 0 h 537995"/>
              <a:gd name="connsiteX1-295" fmla="*/ 165265 w 362109"/>
              <a:gd name="connsiteY1-296" fmla="*/ 325109 h 537995"/>
              <a:gd name="connsiteX2-297" fmla="*/ 238605 w 362109"/>
              <a:gd name="connsiteY2-298" fmla="*/ 387208 h 537995"/>
              <a:gd name="connsiteX3-299" fmla="*/ 362109 w 362109"/>
              <a:gd name="connsiteY3-300" fmla="*/ 465084 h 537995"/>
              <a:gd name="connsiteX4-301" fmla="*/ 238615 w 362109"/>
              <a:gd name="connsiteY4-302" fmla="*/ 537788 h 537995"/>
              <a:gd name="connsiteX5-303" fmla="*/ 153484 w 362109"/>
              <a:gd name="connsiteY5-304" fmla="*/ 441805 h 537995"/>
              <a:gd name="connsiteX6-305" fmla="*/ 51120 w 362109"/>
              <a:gd name="connsiteY6-306" fmla="*/ 507785 h 537995"/>
              <a:gd name="connsiteX7-307" fmla="*/ 3583 w 362109"/>
              <a:gd name="connsiteY7-308" fmla="*/ 0 h 537995"/>
              <a:gd name="connsiteX0-309" fmla="*/ 0 w 362109"/>
              <a:gd name="connsiteY0-310" fmla="*/ 146296 h 231014"/>
              <a:gd name="connsiteX1-311" fmla="*/ 165265 w 362109"/>
              <a:gd name="connsiteY1-312" fmla="*/ 0 h 231014"/>
              <a:gd name="connsiteX2-313" fmla="*/ 238605 w 362109"/>
              <a:gd name="connsiteY2-314" fmla="*/ 62099 h 231014"/>
              <a:gd name="connsiteX3-315" fmla="*/ 362109 w 362109"/>
              <a:gd name="connsiteY3-316" fmla="*/ 139975 h 231014"/>
              <a:gd name="connsiteX4-317" fmla="*/ 238615 w 362109"/>
              <a:gd name="connsiteY4-318" fmla="*/ 212679 h 231014"/>
              <a:gd name="connsiteX5-319" fmla="*/ 153484 w 362109"/>
              <a:gd name="connsiteY5-320" fmla="*/ 116696 h 231014"/>
              <a:gd name="connsiteX6-321" fmla="*/ 51120 w 362109"/>
              <a:gd name="connsiteY6-322" fmla="*/ 182676 h 231014"/>
              <a:gd name="connsiteX7-323" fmla="*/ 0 w 362109"/>
              <a:gd name="connsiteY7-324" fmla="*/ 146296 h 231014"/>
              <a:gd name="connsiteX0-325" fmla="*/ 0 w 362109"/>
              <a:gd name="connsiteY0-326" fmla="*/ 131593 h 220988"/>
              <a:gd name="connsiteX1-327" fmla="*/ 165265 w 362109"/>
              <a:gd name="connsiteY1-328" fmla="*/ 0 h 220988"/>
              <a:gd name="connsiteX2-329" fmla="*/ 238605 w 362109"/>
              <a:gd name="connsiteY2-330" fmla="*/ 62099 h 220988"/>
              <a:gd name="connsiteX3-331" fmla="*/ 362109 w 362109"/>
              <a:gd name="connsiteY3-332" fmla="*/ 139975 h 220988"/>
              <a:gd name="connsiteX4-333" fmla="*/ 238615 w 362109"/>
              <a:gd name="connsiteY4-334" fmla="*/ 212679 h 220988"/>
              <a:gd name="connsiteX5-335" fmla="*/ 153484 w 362109"/>
              <a:gd name="connsiteY5-336" fmla="*/ 116696 h 220988"/>
              <a:gd name="connsiteX6-337" fmla="*/ 51120 w 362109"/>
              <a:gd name="connsiteY6-338" fmla="*/ 182676 h 220988"/>
              <a:gd name="connsiteX7-339" fmla="*/ 0 w 362109"/>
              <a:gd name="connsiteY7-340" fmla="*/ 131593 h 220988"/>
              <a:gd name="connsiteX0-341" fmla="*/ 0 w 362109"/>
              <a:gd name="connsiteY0-342" fmla="*/ 131593 h 212886"/>
              <a:gd name="connsiteX1-343" fmla="*/ 165265 w 362109"/>
              <a:gd name="connsiteY1-344" fmla="*/ 0 h 212886"/>
              <a:gd name="connsiteX2-345" fmla="*/ 238605 w 362109"/>
              <a:gd name="connsiteY2-346" fmla="*/ 62099 h 212886"/>
              <a:gd name="connsiteX3-347" fmla="*/ 362109 w 362109"/>
              <a:gd name="connsiteY3-348" fmla="*/ 139975 h 212886"/>
              <a:gd name="connsiteX4-349" fmla="*/ 238615 w 362109"/>
              <a:gd name="connsiteY4-350" fmla="*/ 212679 h 212886"/>
              <a:gd name="connsiteX5-351" fmla="*/ 153484 w 362109"/>
              <a:gd name="connsiteY5-352" fmla="*/ 116696 h 212886"/>
              <a:gd name="connsiteX6-353" fmla="*/ 51120 w 362109"/>
              <a:gd name="connsiteY6-354" fmla="*/ 182676 h 212886"/>
              <a:gd name="connsiteX7-355" fmla="*/ 0 w 362109"/>
              <a:gd name="connsiteY7-356" fmla="*/ 131593 h 212886"/>
              <a:gd name="connsiteX0-357" fmla="*/ 0 w 362109"/>
              <a:gd name="connsiteY0-358" fmla="*/ 131593 h 212886"/>
              <a:gd name="connsiteX1-359" fmla="*/ 157945 w 362109"/>
              <a:gd name="connsiteY1-360" fmla="*/ 0 h 212886"/>
              <a:gd name="connsiteX2-361" fmla="*/ 238605 w 362109"/>
              <a:gd name="connsiteY2-362" fmla="*/ 62099 h 212886"/>
              <a:gd name="connsiteX3-363" fmla="*/ 362109 w 362109"/>
              <a:gd name="connsiteY3-364" fmla="*/ 139975 h 212886"/>
              <a:gd name="connsiteX4-365" fmla="*/ 238615 w 362109"/>
              <a:gd name="connsiteY4-366" fmla="*/ 212679 h 212886"/>
              <a:gd name="connsiteX5-367" fmla="*/ 153484 w 362109"/>
              <a:gd name="connsiteY5-368" fmla="*/ 116696 h 212886"/>
              <a:gd name="connsiteX6-369" fmla="*/ 51120 w 362109"/>
              <a:gd name="connsiteY6-370" fmla="*/ 182676 h 212886"/>
              <a:gd name="connsiteX7-371" fmla="*/ 0 w 362109"/>
              <a:gd name="connsiteY7-372" fmla="*/ 131593 h 212886"/>
              <a:gd name="connsiteX0-373" fmla="*/ 0 w 362109"/>
              <a:gd name="connsiteY0-374" fmla="*/ 133421 h 214714"/>
              <a:gd name="connsiteX1-375" fmla="*/ 157945 w 362109"/>
              <a:gd name="connsiteY1-376" fmla="*/ 1828 h 214714"/>
              <a:gd name="connsiteX2-377" fmla="*/ 238605 w 362109"/>
              <a:gd name="connsiteY2-378" fmla="*/ 63927 h 214714"/>
              <a:gd name="connsiteX3-379" fmla="*/ 362109 w 362109"/>
              <a:gd name="connsiteY3-380" fmla="*/ 141803 h 214714"/>
              <a:gd name="connsiteX4-381" fmla="*/ 238615 w 362109"/>
              <a:gd name="connsiteY4-382" fmla="*/ 214507 h 214714"/>
              <a:gd name="connsiteX5-383" fmla="*/ 153484 w 362109"/>
              <a:gd name="connsiteY5-384" fmla="*/ 118524 h 214714"/>
              <a:gd name="connsiteX6-385" fmla="*/ 51120 w 362109"/>
              <a:gd name="connsiteY6-386" fmla="*/ 184504 h 214714"/>
              <a:gd name="connsiteX7-387" fmla="*/ 0 w 362109"/>
              <a:gd name="connsiteY7-388" fmla="*/ 133421 h 214714"/>
              <a:gd name="connsiteX0-389" fmla="*/ 0 w 363320"/>
              <a:gd name="connsiteY0-390" fmla="*/ 131593 h 212934"/>
              <a:gd name="connsiteX1-391" fmla="*/ 157945 w 363320"/>
              <a:gd name="connsiteY1-392" fmla="*/ 0 h 212934"/>
              <a:gd name="connsiteX2-393" fmla="*/ 362109 w 363320"/>
              <a:gd name="connsiteY2-394" fmla="*/ 139975 h 212934"/>
              <a:gd name="connsiteX3-395" fmla="*/ 238615 w 363320"/>
              <a:gd name="connsiteY3-396" fmla="*/ 212679 h 212934"/>
              <a:gd name="connsiteX4-397" fmla="*/ 153484 w 363320"/>
              <a:gd name="connsiteY4-398" fmla="*/ 116696 h 212934"/>
              <a:gd name="connsiteX5-399" fmla="*/ 51120 w 363320"/>
              <a:gd name="connsiteY5-400" fmla="*/ 182676 h 212934"/>
              <a:gd name="connsiteX6-401" fmla="*/ 0 w 363320"/>
              <a:gd name="connsiteY6-402" fmla="*/ 131593 h 212934"/>
              <a:gd name="connsiteX0-403" fmla="*/ 0 w 363320"/>
              <a:gd name="connsiteY0-404" fmla="*/ 131593 h 212934"/>
              <a:gd name="connsiteX1-405" fmla="*/ 157945 w 363320"/>
              <a:gd name="connsiteY1-406" fmla="*/ 0 h 212934"/>
              <a:gd name="connsiteX2-407" fmla="*/ 362109 w 363320"/>
              <a:gd name="connsiteY2-408" fmla="*/ 139975 h 212934"/>
              <a:gd name="connsiteX3-409" fmla="*/ 238615 w 363320"/>
              <a:gd name="connsiteY3-410" fmla="*/ 212679 h 212934"/>
              <a:gd name="connsiteX4-411" fmla="*/ 153484 w 363320"/>
              <a:gd name="connsiteY4-412" fmla="*/ 116696 h 212934"/>
              <a:gd name="connsiteX5-413" fmla="*/ 51120 w 363320"/>
              <a:gd name="connsiteY5-414" fmla="*/ 182676 h 212934"/>
              <a:gd name="connsiteX6-415" fmla="*/ 0 w 363320"/>
              <a:gd name="connsiteY6-416" fmla="*/ 131593 h 212934"/>
              <a:gd name="connsiteX0-417" fmla="*/ 0 w 362802"/>
              <a:gd name="connsiteY0-418" fmla="*/ 131593 h 212901"/>
              <a:gd name="connsiteX1-419" fmla="*/ 157945 w 362802"/>
              <a:gd name="connsiteY1-420" fmla="*/ 0 h 212901"/>
              <a:gd name="connsiteX2-421" fmla="*/ 179272 w 362802"/>
              <a:gd name="connsiteY2-422" fmla="*/ 40273 h 212901"/>
              <a:gd name="connsiteX3-423" fmla="*/ 362109 w 362802"/>
              <a:gd name="connsiteY3-424" fmla="*/ 139975 h 212901"/>
              <a:gd name="connsiteX4-425" fmla="*/ 238615 w 362802"/>
              <a:gd name="connsiteY4-426" fmla="*/ 212679 h 212901"/>
              <a:gd name="connsiteX5-427" fmla="*/ 153484 w 362802"/>
              <a:gd name="connsiteY5-428" fmla="*/ 116696 h 212901"/>
              <a:gd name="connsiteX6-429" fmla="*/ 51120 w 362802"/>
              <a:gd name="connsiteY6-430" fmla="*/ 182676 h 212901"/>
              <a:gd name="connsiteX7-431" fmla="*/ 0 w 362802"/>
              <a:gd name="connsiteY7-432" fmla="*/ 131593 h 212901"/>
              <a:gd name="connsiteX0-433" fmla="*/ 0 w 362802"/>
              <a:gd name="connsiteY0-434" fmla="*/ 135266 h 216574"/>
              <a:gd name="connsiteX1-435" fmla="*/ 157945 w 362802"/>
              <a:gd name="connsiteY1-436" fmla="*/ 3673 h 216574"/>
              <a:gd name="connsiteX2-437" fmla="*/ 179272 w 362802"/>
              <a:gd name="connsiteY2-438" fmla="*/ 43946 h 216574"/>
              <a:gd name="connsiteX3-439" fmla="*/ 362109 w 362802"/>
              <a:gd name="connsiteY3-440" fmla="*/ 143648 h 216574"/>
              <a:gd name="connsiteX4-441" fmla="*/ 238615 w 362802"/>
              <a:gd name="connsiteY4-442" fmla="*/ 216352 h 216574"/>
              <a:gd name="connsiteX5-443" fmla="*/ 153484 w 362802"/>
              <a:gd name="connsiteY5-444" fmla="*/ 120369 h 216574"/>
              <a:gd name="connsiteX6-445" fmla="*/ 51120 w 362802"/>
              <a:gd name="connsiteY6-446" fmla="*/ 186349 h 216574"/>
              <a:gd name="connsiteX7-447" fmla="*/ 0 w 362802"/>
              <a:gd name="connsiteY7-448" fmla="*/ 135266 h 216574"/>
              <a:gd name="connsiteX0-449" fmla="*/ 0 w 362802"/>
              <a:gd name="connsiteY0-450" fmla="*/ 135266 h 216574"/>
              <a:gd name="connsiteX1-451" fmla="*/ 157945 w 362802"/>
              <a:gd name="connsiteY1-452" fmla="*/ 3673 h 216574"/>
              <a:gd name="connsiteX2-453" fmla="*/ 179272 w 362802"/>
              <a:gd name="connsiteY2-454" fmla="*/ 43946 h 216574"/>
              <a:gd name="connsiteX3-455" fmla="*/ 362109 w 362802"/>
              <a:gd name="connsiteY3-456" fmla="*/ 143648 h 216574"/>
              <a:gd name="connsiteX4-457" fmla="*/ 238615 w 362802"/>
              <a:gd name="connsiteY4-458" fmla="*/ 216352 h 216574"/>
              <a:gd name="connsiteX5-459" fmla="*/ 153484 w 362802"/>
              <a:gd name="connsiteY5-460" fmla="*/ 120369 h 216574"/>
              <a:gd name="connsiteX6-461" fmla="*/ 51120 w 362802"/>
              <a:gd name="connsiteY6-462" fmla="*/ 186349 h 216574"/>
              <a:gd name="connsiteX7-463" fmla="*/ 0 w 362802"/>
              <a:gd name="connsiteY7-464" fmla="*/ 135266 h 216574"/>
              <a:gd name="connsiteX0-465" fmla="*/ 0 w 362802"/>
              <a:gd name="connsiteY0-466" fmla="*/ 135266 h 216574"/>
              <a:gd name="connsiteX1-467" fmla="*/ 157945 w 362802"/>
              <a:gd name="connsiteY1-468" fmla="*/ 3673 h 216574"/>
              <a:gd name="connsiteX2-469" fmla="*/ 179272 w 362802"/>
              <a:gd name="connsiteY2-470" fmla="*/ 43946 h 216574"/>
              <a:gd name="connsiteX3-471" fmla="*/ 362109 w 362802"/>
              <a:gd name="connsiteY3-472" fmla="*/ 143648 h 216574"/>
              <a:gd name="connsiteX4-473" fmla="*/ 238615 w 362802"/>
              <a:gd name="connsiteY4-474" fmla="*/ 216352 h 216574"/>
              <a:gd name="connsiteX5-475" fmla="*/ 153484 w 362802"/>
              <a:gd name="connsiteY5-476" fmla="*/ 120369 h 216574"/>
              <a:gd name="connsiteX6-477" fmla="*/ 51120 w 362802"/>
              <a:gd name="connsiteY6-478" fmla="*/ 186349 h 216574"/>
              <a:gd name="connsiteX7-479" fmla="*/ 0 w 362802"/>
              <a:gd name="connsiteY7-480" fmla="*/ 135266 h 216574"/>
              <a:gd name="connsiteX0-481" fmla="*/ 0 w 362802"/>
              <a:gd name="connsiteY0-482" fmla="*/ 91320 h 172628"/>
              <a:gd name="connsiteX1-483" fmla="*/ 179272 w 362802"/>
              <a:gd name="connsiteY1-484" fmla="*/ 0 h 172628"/>
              <a:gd name="connsiteX2-485" fmla="*/ 362109 w 362802"/>
              <a:gd name="connsiteY2-486" fmla="*/ 99702 h 172628"/>
              <a:gd name="connsiteX3-487" fmla="*/ 238615 w 362802"/>
              <a:gd name="connsiteY3-488" fmla="*/ 172406 h 172628"/>
              <a:gd name="connsiteX4-489" fmla="*/ 153484 w 362802"/>
              <a:gd name="connsiteY4-490" fmla="*/ 76423 h 172628"/>
              <a:gd name="connsiteX5-491" fmla="*/ 51120 w 362802"/>
              <a:gd name="connsiteY5-492" fmla="*/ 142403 h 172628"/>
              <a:gd name="connsiteX6-493" fmla="*/ 0 w 362802"/>
              <a:gd name="connsiteY6-494" fmla="*/ 91320 h 172628"/>
              <a:gd name="connsiteX0-495" fmla="*/ 0 w 363985"/>
              <a:gd name="connsiteY0-496" fmla="*/ 91320 h 172628"/>
              <a:gd name="connsiteX1-497" fmla="*/ 135355 w 363985"/>
              <a:gd name="connsiteY1-498" fmla="*/ 0 h 172628"/>
              <a:gd name="connsiteX2-499" fmla="*/ 362109 w 363985"/>
              <a:gd name="connsiteY2-500" fmla="*/ 99702 h 172628"/>
              <a:gd name="connsiteX3-501" fmla="*/ 238615 w 363985"/>
              <a:gd name="connsiteY3-502" fmla="*/ 172406 h 172628"/>
              <a:gd name="connsiteX4-503" fmla="*/ 153484 w 363985"/>
              <a:gd name="connsiteY4-504" fmla="*/ 76423 h 172628"/>
              <a:gd name="connsiteX5-505" fmla="*/ 51120 w 363985"/>
              <a:gd name="connsiteY5-506" fmla="*/ 142403 h 172628"/>
              <a:gd name="connsiteX6-507" fmla="*/ 0 w 363985"/>
              <a:gd name="connsiteY6-508" fmla="*/ 91320 h 172628"/>
              <a:gd name="connsiteX0-509" fmla="*/ 0 w 362109"/>
              <a:gd name="connsiteY0-510" fmla="*/ 91320 h 172406"/>
              <a:gd name="connsiteX1-511" fmla="*/ 135355 w 362109"/>
              <a:gd name="connsiteY1-512" fmla="*/ 0 h 172406"/>
              <a:gd name="connsiteX2-513" fmla="*/ 362109 w 362109"/>
              <a:gd name="connsiteY2-514" fmla="*/ 99702 h 172406"/>
              <a:gd name="connsiteX3-515" fmla="*/ 238615 w 362109"/>
              <a:gd name="connsiteY3-516" fmla="*/ 172406 h 172406"/>
              <a:gd name="connsiteX4-517" fmla="*/ 153484 w 362109"/>
              <a:gd name="connsiteY4-518" fmla="*/ 76423 h 172406"/>
              <a:gd name="connsiteX5-519" fmla="*/ 51120 w 362109"/>
              <a:gd name="connsiteY5-520" fmla="*/ 142403 h 172406"/>
              <a:gd name="connsiteX6-521" fmla="*/ 0 w 362109"/>
              <a:gd name="connsiteY6-522" fmla="*/ 91320 h 172406"/>
              <a:gd name="connsiteX0-523" fmla="*/ 0 w 362109"/>
              <a:gd name="connsiteY0-524" fmla="*/ 91320 h 172406"/>
              <a:gd name="connsiteX1-525" fmla="*/ 135355 w 362109"/>
              <a:gd name="connsiteY1-526" fmla="*/ 0 h 172406"/>
              <a:gd name="connsiteX2-527" fmla="*/ 362109 w 362109"/>
              <a:gd name="connsiteY2-528" fmla="*/ 99702 h 172406"/>
              <a:gd name="connsiteX3-529" fmla="*/ 238615 w 362109"/>
              <a:gd name="connsiteY3-530" fmla="*/ 172406 h 172406"/>
              <a:gd name="connsiteX4-531" fmla="*/ 153484 w 362109"/>
              <a:gd name="connsiteY4-532" fmla="*/ 76423 h 172406"/>
              <a:gd name="connsiteX5-533" fmla="*/ 55398 w 362109"/>
              <a:gd name="connsiteY5-534" fmla="*/ 153170 h 172406"/>
              <a:gd name="connsiteX6-535" fmla="*/ 0 w 362109"/>
              <a:gd name="connsiteY6-536" fmla="*/ 91320 h 172406"/>
              <a:gd name="connsiteX0-537" fmla="*/ 2496 w 364605"/>
              <a:gd name="connsiteY0-538" fmla="*/ 91320 h 172406"/>
              <a:gd name="connsiteX1-539" fmla="*/ 137851 w 364605"/>
              <a:gd name="connsiteY1-540" fmla="*/ 0 h 172406"/>
              <a:gd name="connsiteX2-541" fmla="*/ 364605 w 364605"/>
              <a:gd name="connsiteY2-542" fmla="*/ 99702 h 172406"/>
              <a:gd name="connsiteX3-543" fmla="*/ 241111 w 364605"/>
              <a:gd name="connsiteY3-544" fmla="*/ 172406 h 172406"/>
              <a:gd name="connsiteX4-545" fmla="*/ 155980 w 364605"/>
              <a:gd name="connsiteY4-546" fmla="*/ 76423 h 172406"/>
              <a:gd name="connsiteX5-547" fmla="*/ 57894 w 364605"/>
              <a:gd name="connsiteY5-548" fmla="*/ 153170 h 172406"/>
              <a:gd name="connsiteX6-549" fmla="*/ 2496 w 364605"/>
              <a:gd name="connsiteY6-550" fmla="*/ 91320 h 172406"/>
              <a:gd name="connsiteX0-551" fmla="*/ 2496 w 364605"/>
              <a:gd name="connsiteY0-552" fmla="*/ 91320 h 172406"/>
              <a:gd name="connsiteX1-553" fmla="*/ 137851 w 364605"/>
              <a:gd name="connsiteY1-554" fmla="*/ 0 h 172406"/>
              <a:gd name="connsiteX2-555" fmla="*/ 364605 w 364605"/>
              <a:gd name="connsiteY2-556" fmla="*/ 99702 h 172406"/>
              <a:gd name="connsiteX3-557" fmla="*/ 241111 w 364605"/>
              <a:gd name="connsiteY3-558" fmla="*/ 172406 h 172406"/>
              <a:gd name="connsiteX4-559" fmla="*/ 155980 w 364605"/>
              <a:gd name="connsiteY4-560" fmla="*/ 76423 h 172406"/>
              <a:gd name="connsiteX5-561" fmla="*/ 57894 w 364605"/>
              <a:gd name="connsiteY5-562" fmla="*/ 153170 h 172406"/>
              <a:gd name="connsiteX6-563" fmla="*/ 2496 w 364605"/>
              <a:gd name="connsiteY6-564" fmla="*/ 91320 h 172406"/>
              <a:gd name="connsiteX0-565" fmla="*/ 2601 w 364710"/>
              <a:gd name="connsiteY0-566" fmla="*/ 91320 h 172406"/>
              <a:gd name="connsiteX1-567" fmla="*/ 137956 w 364710"/>
              <a:gd name="connsiteY1-568" fmla="*/ 0 h 172406"/>
              <a:gd name="connsiteX2-569" fmla="*/ 364710 w 364710"/>
              <a:gd name="connsiteY2-570" fmla="*/ 99702 h 172406"/>
              <a:gd name="connsiteX3-571" fmla="*/ 241216 w 364710"/>
              <a:gd name="connsiteY3-572" fmla="*/ 172406 h 172406"/>
              <a:gd name="connsiteX4-573" fmla="*/ 170042 w 364710"/>
              <a:gd name="connsiteY4-574" fmla="*/ 64084 h 172406"/>
              <a:gd name="connsiteX5-575" fmla="*/ 57999 w 364710"/>
              <a:gd name="connsiteY5-576" fmla="*/ 153170 h 172406"/>
              <a:gd name="connsiteX6-577" fmla="*/ 2601 w 364710"/>
              <a:gd name="connsiteY6-578" fmla="*/ 91320 h 172406"/>
              <a:gd name="connsiteX0-579" fmla="*/ 2601 w 364710"/>
              <a:gd name="connsiteY0-580" fmla="*/ 91320 h 172406"/>
              <a:gd name="connsiteX1-581" fmla="*/ 137956 w 364710"/>
              <a:gd name="connsiteY1-582" fmla="*/ 0 h 172406"/>
              <a:gd name="connsiteX2-583" fmla="*/ 364710 w 364710"/>
              <a:gd name="connsiteY2-584" fmla="*/ 99702 h 172406"/>
              <a:gd name="connsiteX3-585" fmla="*/ 241216 w 364710"/>
              <a:gd name="connsiteY3-586" fmla="*/ 172406 h 172406"/>
              <a:gd name="connsiteX4-587" fmla="*/ 170042 w 364710"/>
              <a:gd name="connsiteY4-588" fmla="*/ 64084 h 172406"/>
              <a:gd name="connsiteX5-589" fmla="*/ 57999 w 364710"/>
              <a:gd name="connsiteY5-590" fmla="*/ 153170 h 172406"/>
              <a:gd name="connsiteX6-591" fmla="*/ 2601 w 364710"/>
              <a:gd name="connsiteY6-592" fmla="*/ 91320 h 172406"/>
              <a:gd name="connsiteX0-593" fmla="*/ 2689 w 364798"/>
              <a:gd name="connsiteY0-594" fmla="*/ 91320 h 172406"/>
              <a:gd name="connsiteX1-595" fmla="*/ 138044 w 364798"/>
              <a:gd name="connsiteY1-596" fmla="*/ 0 h 172406"/>
              <a:gd name="connsiteX2-597" fmla="*/ 364798 w 364798"/>
              <a:gd name="connsiteY2-598" fmla="*/ 99702 h 172406"/>
              <a:gd name="connsiteX3-599" fmla="*/ 241304 w 364798"/>
              <a:gd name="connsiteY3-600" fmla="*/ 172406 h 172406"/>
              <a:gd name="connsiteX4-601" fmla="*/ 181091 w 364798"/>
              <a:gd name="connsiteY4-602" fmla="*/ 63455 h 172406"/>
              <a:gd name="connsiteX5-603" fmla="*/ 58087 w 364798"/>
              <a:gd name="connsiteY5-604" fmla="*/ 153170 h 172406"/>
              <a:gd name="connsiteX6-605" fmla="*/ 2689 w 364798"/>
              <a:gd name="connsiteY6-606" fmla="*/ 91320 h 172406"/>
              <a:gd name="connsiteX0-607" fmla="*/ 2689 w 364798"/>
              <a:gd name="connsiteY0-608" fmla="*/ 91320 h 172406"/>
              <a:gd name="connsiteX1-609" fmla="*/ 138044 w 364798"/>
              <a:gd name="connsiteY1-610" fmla="*/ 0 h 172406"/>
              <a:gd name="connsiteX2-611" fmla="*/ 364798 w 364798"/>
              <a:gd name="connsiteY2-612" fmla="*/ 99702 h 172406"/>
              <a:gd name="connsiteX3-613" fmla="*/ 241304 w 364798"/>
              <a:gd name="connsiteY3-614" fmla="*/ 172406 h 172406"/>
              <a:gd name="connsiteX4-615" fmla="*/ 181091 w 364798"/>
              <a:gd name="connsiteY4-616" fmla="*/ 63455 h 172406"/>
              <a:gd name="connsiteX5-617" fmla="*/ 58087 w 364798"/>
              <a:gd name="connsiteY5-618" fmla="*/ 153170 h 172406"/>
              <a:gd name="connsiteX6-619" fmla="*/ 2689 w 364798"/>
              <a:gd name="connsiteY6-620" fmla="*/ 91320 h 172406"/>
              <a:gd name="connsiteX0-621" fmla="*/ 2772 w 364881"/>
              <a:gd name="connsiteY0-622" fmla="*/ 91320 h 172406"/>
              <a:gd name="connsiteX1-623" fmla="*/ 138127 w 364881"/>
              <a:gd name="connsiteY1-624" fmla="*/ 0 h 172406"/>
              <a:gd name="connsiteX2-625" fmla="*/ 364881 w 364881"/>
              <a:gd name="connsiteY2-626" fmla="*/ 99702 h 172406"/>
              <a:gd name="connsiteX3-627" fmla="*/ 241387 w 364881"/>
              <a:gd name="connsiteY3-628" fmla="*/ 172406 h 172406"/>
              <a:gd name="connsiteX4-629" fmla="*/ 190825 w 364881"/>
              <a:gd name="connsiteY4-630" fmla="*/ 65273 h 172406"/>
              <a:gd name="connsiteX5-631" fmla="*/ 58170 w 364881"/>
              <a:gd name="connsiteY5-632" fmla="*/ 153170 h 172406"/>
              <a:gd name="connsiteX6-633" fmla="*/ 2772 w 364881"/>
              <a:gd name="connsiteY6-634" fmla="*/ 91320 h 172406"/>
              <a:gd name="connsiteX0-635" fmla="*/ 2665 w 364774"/>
              <a:gd name="connsiteY0-636" fmla="*/ 91320 h 172406"/>
              <a:gd name="connsiteX1-637" fmla="*/ 138020 w 364774"/>
              <a:gd name="connsiteY1-638" fmla="*/ 0 h 172406"/>
              <a:gd name="connsiteX2-639" fmla="*/ 364774 w 364774"/>
              <a:gd name="connsiteY2-640" fmla="*/ 99702 h 172406"/>
              <a:gd name="connsiteX3-641" fmla="*/ 241280 w 364774"/>
              <a:gd name="connsiteY3-642" fmla="*/ 172406 h 172406"/>
              <a:gd name="connsiteX4-643" fmla="*/ 178026 w 364774"/>
              <a:gd name="connsiteY4-644" fmla="*/ 65994 h 172406"/>
              <a:gd name="connsiteX5-645" fmla="*/ 58063 w 364774"/>
              <a:gd name="connsiteY5-646" fmla="*/ 153170 h 172406"/>
              <a:gd name="connsiteX6-647" fmla="*/ 2665 w 364774"/>
              <a:gd name="connsiteY6-648" fmla="*/ 91320 h 172406"/>
              <a:gd name="connsiteX0-649" fmla="*/ 2665 w 364774"/>
              <a:gd name="connsiteY0-650" fmla="*/ 91320 h 172406"/>
              <a:gd name="connsiteX1-651" fmla="*/ 138020 w 364774"/>
              <a:gd name="connsiteY1-652" fmla="*/ 0 h 172406"/>
              <a:gd name="connsiteX2-653" fmla="*/ 364774 w 364774"/>
              <a:gd name="connsiteY2-654" fmla="*/ 99702 h 172406"/>
              <a:gd name="connsiteX3-655" fmla="*/ 241280 w 364774"/>
              <a:gd name="connsiteY3-656" fmla="*/ 172406 h 172406"/>
              <a:gd name="connsiteX4-657" fmla="*/ 178026 w 364774"/>
              <a:gd name="connsiteY4-658" fmla="*/ 65994 h 172406"/>
              <a:gd name="connsiteX5-659" fmla="*/ 58063 w 364774"/>
              <a:gd name="connsiteY5-660" fmla="*/ 153170 h 172406"/>
              <a:gd name="connsiteX6-661" fmla="*/ 2665 w 364774"/>
              <a:gd name="connsiteY6-662" fmla="*/ 91320 h 172406"/>
              <a:gd name="connsiteX0-663" fmla="*/ 2665 w 364774"/>
              <a:gd name="connsiteY0-664" fmla="*/ 91320 h 172688"/>
              <a:gd name="connsiteX1-665" fmla="*/ 138020 w 364774"/>
              <a:gd name="connsiteY1-666" fmla="*/ 0 h 172688"/>
              <a:gd name="connsiteX2-667" fmla="*/ 364774 w 364774"/>
              <a:gd name="connsiteY2-668" fmla="*/ 99702 h 172688"/>
              <a:gd name="connsiteX3-669" fmla="*/ 241280 w 364774"/>
              <a:gd name="connsiteY3-670" fmla="*/ 172406 h 172688"/>
              <a:gd name="connsiteX4-671" fmla="*/ 208648 w 364774"/>
              <a:gd name="connsiteY4-672" fmla="*/ 122620 h 172688"/>
              <a:gd name="connsiteX5-673" fmla="*/ 178026 w 364774"/>
              <a:gd name="connsiteY5-674" fmla="*/ 65994 h 172688"/>
              <a:gd name="connsiteX6-675" fmla="*/ 58063 w 364774"/>
              <a:gd name="connsiteY6-676" fmla="*/ 153170 h 172688"/>
              <a:gd name="connsiteX7-677" fmla="*/ 2665 w 364774"/>
              <a:gd name="connsiteY7-678" fmla="*/ 91320 h 172688"/>
              <a:gd name="connsiteX0-679" fmla="*/ 2665 w 364774"/>
              <a:gd name="connsiteY0-680" fmla="*/ 91320 h 172688"/>
              <a:gd name="connsiteX1-681" fmla="*/ 138020 w 364774"/>
              <a:gd name="connsiteY1-682" fmla="*/ 0 h 172688"/>
              <a:gd name="connsiteX2-683" fmla="*/ 364774 w 364774"/>
              <a:gd name="connsiteY2-684" fmla="*/ 99702 h 172688"/>
              <a:gd name="connsiteX3-685" fmla="*/ 241280 w 364774"/>
              <a:gd name="connsiteY3-686" fmla="*/ 172406 h 172688"/>
              <a:gd name="connsiteX4-687" fmla="*/ 208648 w 364774"/>
              <a:gd name="connsiteY4-688" fmla="*/ 122620 h 172688"/>
              <a:gd name="connsiteX5-689" fmla="*/ 178026 w 364774"/>
              <a:gd name="connsiteY5-690" fmla="*/ 65994 h 172688"/>
              <a:gd name="connsiteX6-691" fmla="*/ 58063 w 364774"/>
              <a:gd name="connsiteY6-692" fmla="*/ 153170 h 172688"/>
              <a:gd name="connsiteX7-693" fmla="*/ 2665 w 364774"/>
              <a:gd name="connsiteY7-694" fmla="*/ 91320 h 172688"/>
              <a:gd name="connsiteX0-695" fmla="*/ 2665 w 364774"/>
              <a:gd name="connsiteY0-696" fmla="*/ 91320 h 172406"/>
              <a:gd name="connsiteX1-697" fmla="*/ 138020 w 364774"/>
              <a:gd name="connsiteY1-698" fmla="*/ 0 h 172406"/>
              <a:gd name="connsiteX2-699" fmla="*/ 364774 w 364774"/>
              <a:gd name="connsiteY2-700" fmla="*/ 99702 h 172406"/>
              <a:gd name="connsiteX3-701" fmla="*/ 241280 w 364774"/>
              <a:gd name="connsiteY3-702" fmla="*/ 172406 h 172406"/>
              <a:gd name="connsiteX4-703" fmla="*/ 178026 w 364774"/>
              <a:gd name="connsiteY4-704" fmla="*/ 65994 h 172406"/>
              <a:gd name="connsiteX5-705" fmla="*/ 58063 w 364774"/>
              <a:gd name="connsiteY5-706" fmla="*/ 153170 h 172406"/>
              <a:gd name="connsiteX6-707" fmla="*/ 2665 w 364774"/>
              <a:gd name="connsiteY6-708" fmla="*/ 91320 h 172406"/>
              <a:gd name="connsiteX0-709" fmla="*/ 2640 w 364749"/>
              <a:gd name="connsiteY0-710" fmla="*/ 91320 h 172406"/>
              <a:gd name="connsiteX1-711" fmla="*/ 137995 w 364749"/>
              <a:gd name="connsiteY1-712" fmla="*/ 0 h 172406"/>
              <a:gd name="connsiteX2-713" fmla="*/ 364749 w 364749"/>
              <a:gd name="connsiteY2-714" fmla="*/ 99702 h 172406"/>
              <a:gd name="connsiteX3-715" fmla="*/ 241255 w 364749"/>
              <a:gd name="connsiteY3-716" fmla="*/ 172406 h 172406"/>
              <a:gd name="connsiteX4-717" fmla="*/ 174829 w 364749"/>
              <a:gd name="connsiteY4-718" fmla="*/ 66178 h 172406"/>
              <a:gd name="connsiteX5-719" fmla="*/ 58038 w 364749"/>
              <a:gd name="connsiteY5-720" fmla="*/ 153170 h 172406"/>
              <a:gd name="connsiteX6-721" fmla="*/ 2640 w 364749"/>
              <a:gd name="connsiteY6-722" fmla="*/ 91320 h 172406"/>
              <a:gd name="connsiteX0-723" fmla="*/ 2640 w 364749"/>
              <a:gd name="connsiteY0-724" fmla="*/ 91320 h 172406"/>
              <a:gd name="connsiteX1-725" fmla="*/ 137995 w 364749"/>
              <a:gd name="connsiteY1-726" fmla="*/ 0 h 172406"/>
              <a:gd name="connsiteX2-727" fmla="*/ 364749 w 364749"/>
              <a:gd name="connsiteY2-728" fmla="*/ 99702 h 172406"/>
              <a:gd name="connsiteX3-729" fmla="*/ 241255 w 364749"/>
              <a:gd name="connsiteY3-730" fmla="*/ 172406 h 172406"/>
              <a:gd name="connsiteX4-731" fmla="*/ 174829 w 364749"/>
              <a:gd name="connsiteY4-732" fmla="*/ 66178 h 172406"/>
              <a:gd name="connsiteX5-733" fmla="*/ 58038 w 364749"/>
              <a:gd name="connsiteY5-734" fmla="*/ 153170 h 172406"/>
              <a:gd name="connsiteX6-735" fmla="*/ 2640 w 364749"/>
              <a:gd name="connsiteY6-736" fmla="*/ 91320 h 172406"/>
              <a:gd name="connsiteX0-737" fmla="*/ 2640 w 364749"/>
              <a:gd name="connsiteY0-738" fmla="*/ 91320 h 172406"/>
              <a:gd name="connsiteX1-739" fmla="*/ 137995 w 364749"/>
              <a:gd name="connsiteY1-740" fmla="*/ 0 h 172406"/>
              <a:gd name="connsiteX2-741" fmla="*/ 364749 w 364749"/>
              <a:gd name="connsiteY2-742" fmla="*/ 99702 h 172406"/>
              <a:gd name="connsiteX3-743" fmla="*/ 241255 w 364749"/>
              <a:gd name="connsiteY3-744" fmla="*/ 172406 h 172406"/>
              <a:gd name="connsiteX4-745" fmla="*/ 174829 w 364749"/>
              <a:gd name="connsiteY4-746" fmla="*/ 66178 h 172406"/>
              <a:gd name="connsiteX5-747" fmla="*/ 58038 w 364749"/>
              <a:gd name="connsiteY5-748" fmla="*/ 153170 h 172406"/>
              <a:gd name="connsiteX6-749" fmla="*/ 2640 w 364749"/>
              <a:gd name="connsiteY6-750" fmla="*/ 91320 h 172406"/>
              <a:gd name="connsiteX0-751" fmla="*/ 2640 w 371128"/>
              <a:gd name="connsiteY0-752" fmla="*/ 91454 h 172540"/>
              <a:gd name="connsiteX1-753" fmla="*/ 137995 w 371128"/>
              <a:gd name="connsiteY1-754" fmla="*/ 134 h 172540"/>
              <a:gd name="connsiteX2-755" fmla="*/ 371128 w 371128"/>
              <a:gd name="connsiteY2-756" fmla="*/ 112218 h 172540"/>
              <a:gd name="connsiteX3-757" fmla="*/ 241255 w 371128"/>
              <a:gd name="connsiteY3-758" fmla="*/ 172540 h 172540"/>
              <a:gd name="connsiteX4-759" fmla="*/ 174829 w 371128"/>
              <a:gd name="connsiteY4-760" fmla="*/ 66312 h 172540"/>
              <a:gd name="connsiteX5-761" fmla="*/ 58038 w 371128"/>
              <a:gd name="connsiteY5-762" fmla="*/ 153304 h 172540"/>
              <a:gd name="connsiteX6-763" fmla="*/ 2640 w 371128"/>
              <a:gd name="connsiteY6-764" fmla="*/ 91454 h 172540"/>
              <a:gd name="connsiteX0-765" fmla="*/ 2640 w 373278"/>
              <a:gd name="connsiteY0-766" fmla="*/ 91454 h 179618"/>
              <a:gd name="connsiteX1-767" fmla="*/ 137995 w 373278"/>
              <a:gd name="connsiteY1-768" fmla="*/ 134 h 179618"/>
              <a:gd name="connsiteX2-769" fmla="*/ 371128 w 373278"/>
              <a:gd name="connsiteY2-770" fmla="*/ 112218 h 179618"/>
              <a:gd name="connsiteX3-771" fmla="*/ 246683 w 373278"/>
              <a:gd name="connsiteY3-772" fmla="*/ 179618 h 179618"/>
              <a:gd name="connsiteX4-773" fmla="*/ 174829 w 373278"/>
              <a:gd name="connsiteY4-774" fmla="*/ 66312 h 179618"/>
              <a:gd name="connsiteX5-775" fmla="*/ 58038 w 373278"/>
              <a:gd name="connsiteY5-776" fmla="*/ 153304 h 179618"/>
              <a:gd name="connsiteX6-777" fmla="*/ 2640 w 373278"/>
              <a:gd name="connsiteY6-778" fmla="*/ 91454 h 179618"/>
              <a:gd name="connsiteX0-779" fmla="*/ 2640 w 381126"/>
              <a:gd name="connsiteY0-780" fmla="*/ 91358 h 179522"/>
              <a:gd name="connsiteX1-781" fmla="*/ 137995 w 381126"/>
              <a:gd name="connsiteY1-782" fmla="*/ 38 h 179522"/>
              <a:gd name="connsiteX2-783" fmla="*/ 379114 w 381126"/>
              <a:gd name="connsiteY2-784" fmla="*/ 102133 h 179522"/>
              <a:gd name="connsiteX3-785" fmla="*/ 246683 w 381126"/>
              <a:gd name="connsiteY3-786" fmla="*/ 179522 h 179522"/>
              <a:gd name="connsiteX4-787" fmla="*/ 174829 w 381126"/>
              <a:gd name="connsiteY4-788" fmla="*/ 66216 h 179522"/>
              <a:gd name="connsiteX5-789" fmla="*/ 58038 w 381126"/>
              <a:gd name="connsiteY5-790" fmla="*/ 153208 h 179522"/>
              <a:gd name="connsiteX6-791" fmla="*/ 2640 w 381126"/>
              <a:gd name="connsiteY6-792" fmla="*/ 91358 h 179522"/>
              <a:gd name="connsiteX0-793" fmla="*/ 2640 w 379114"/>
              <a:gd name="connsiteY0-794" fmla="*/ 91358 h 179522"/>
              <a:gd name="connsiteX1-795" fmla="*/ 137995 w 379114"/>
              <a:gd name="connsiteY1-796" fmla="*/ 38 h 179522"/>
              <a:gd name="connsiteX2-797" fmla="*/ 379114 w 379114"/>
              <a:gd name="connsiteY2-798" fmla="*/ 102133 h 179522"/>
              <a:gd name="connsiteX3-799" fmla="*/ 246683 w 379114"/>
              <a:gd name="connsiteY3-800" fmla="*/ 179522 h 179522"/>
              <a:gd name="connsiteX4-801" fmla="*/ 174829 w 379114"/>
              <a:gd name="connsiteY4-802" fmla="*/ 66216 h 179522"/>
              <a:gd name="connsiteX5-803" fmla="*/ 58038 w 379114"/>
              <a:gd name="connsiteY5-804" fmla="*/ 153208 h 179522"/>
              <a:gd name="connsiteX6-805" fmla="*/ 2640 w 379114"/>
              <a:gd name="connsiteY6-806" fmla="*/ 91358 h 179522"/>
              <a:gd name="connsiteX0-807" fmla="*/ 2640 w 379114"/>
              <a:gd name="connsiteY0-808" fmla="*/ 91358 h 179522"/>
              <a:gd name="connsiteX1-809" fmla="*/ 137995 w 379114"/>
              <a:gd name="connsiteY1-810" fmla="*/ 38 h 179522"/>
              <a:gd name="connsiteX2-811" fmla="*/ 379114 w 379114"/>
              <a:gd name="connsiteY2-812" fmla="*/ 102133 h 179522"/>
              <a:gd name="connsiteX3-813" fmla="*/ 246683 w 379114"/>
              <a:gd name="connsiteY3-814" fmla="*/ 179522 h 179522"/>
              <a:gd name="connsiteX4-815" fmla="*/ 174829 w 379114"/>
              <a:gd name="connsiteY4-816" fmla="*/ 66216 h 179522"/>
              <a:gd name="connsiteX5-817" fmla="*/ 58038 w 379114"/>
              <a:gd name="connsiteY5-818" fmla="*/ 153208 h 179522"/>
              <a:gd name="connsiteX6-819" fmla="*/ 2640 w 379114"/>
              <a:gd name="connsiteY6-820" fmla="*/ 91358 h 179522"/>
              <a:gd name="connsiteX0-821" fmla="*/ 2640 w 379114"/>
              <a:gd name="connsiteY0-822" fmla="*/ 91320 h 179484"/>
              <a:gd name="connsiteX1-823" fmla="*/ 137995 w 379114"/>
              <a:gd name="connsiteY1-824" fmla="*/ 0 h 179484"/>
              <a:gd name="connsiteX2-825" fmla="*/ 379114 w 379114"/>
              <a:gd name="connsiteY2-826" fmla="*/ 102095 h 179484"/>
              <a:gd name="connsiteX3-827" fmla="*/ 246683 w 379114"/>
              <a:gd name="connsiteY3-828" fmla="*/ 179484 h 179484"/>
              <a:gd name="connsiteX4-829" fmla="*/ 174829 w 379114"/>
              <a:gd name="connsiteY4-830" fmla="*/ 66178 h 179484"/>
              <a:gd name="connsiteX5-831" fmla="*/ 58038 w 379114"/>
              <a:gd name="connsiteY5-832" fmla="*/ 153170 h 179484"/>
              <a:gd name="connsiteX6-833" fmla="*/ 2640 w 379114"/>
              <a:gd name="connsiteY6-834" fmla="*/ 91320 h 179484"/>
              <a:gd name="connsiteX0-835" fmla="*/ 2640 w 379114"/>
              <a:gd name="connsiteY0-836" fmla="*/ 91320 h 179484"/>
              <a:gd name="connsiteX1-837" fmla="*/ 137995 w 379114"/>
              <a:gd name="connsiteY1-838" fmla="*/ 0 h 179484"/>
              <a:gd name="connsiteX2-839" fmla="*/ 379114 w 379114"/>
              <a:gd name="connsiteY2-840" fmla="*/ 102095 h 179484"/>
              <a:gd name="connsiteX3-841" fmla="*/ 246683 w 379114"/>
              <a:gd name="connsiteY3-842" fmla="*/ 179484 h 179484"/>
              <a:gd name="connsiteX4-843" fmla="*/ 174829 w 379114"/>
              <a:gd name="connsiteY4-844" fmla="*/ 66178 h 179484"/>
              <a:gd name="connsiteX5-845" fmla="*/ 58038 w 379114"/>
              <a:gd name="connsiteY5-846" fmla="*/ 153170 h 179484"/>
              <a:gd name="connsiteX6-847" fmla="*/ 2640 w 379114"/>
              <a:gd name="connsiteY6-848" fmla="*/ 91320 h 179484"/>
              <a:gd name="connsiteX0-849" fmla="*/ 2640 w 379114"/>
              <a:gd name="connsiteY0-850" fmla="*/ 91320 h 179484"/>
              <a:gd name="connsiteX1-851" fmla="*/ 137995 w 379114"/>
              <a:gd name="connsiteY1-852" fmla="*/ 0 h 179484"/>
              <a:gd name="connsiteX2-853" fmla="*/ 379114 w 379114"/>
              <a:gd name="connsiteY2-854" fmla="*/ 102095 h 179484"/>
              <a:gd name="connsiteX3-855" fmla="*/ 246683 w 379114"/>
              <a:gd name="connsiteY3-856" fmla="*/ 179484 h 179484"/>
              <a:gd name="connsiteX4-857" fmla="*/ 174829 w 379114"/>
              <a:gd name="connsiteY4-858" fmla="*/ 66178 h 179484"/>
              <a:gd name="connsiteX5-859" fmla="*/ 58038 w 379114"/>
              <a:gd name="connsiteY5-860" fmla="*/ 153170 h 179484"/>
              <a:gd name="connsiteX6-861" fmla="*/ 2640 w 379114"/>
              <a:gd name="connsiteY6-862" fmla="*/ 91320 h 179484"/>
              <a:gd name="connsiteX0-863" fmla="*/ 2640 w 379114"/>
              <a:gd name="connsiteY0-864" fmla="*/ 91320 h 179484"/>
              <a:gd name="connsiteX1-865" fmla="*/ 137995 w 379114"/>
              <a:gd name="connsiteY1-866" fmla="*/ 0 h 179484"/>
              <a:gd name="connsiteX2-867" fmla="*/ 261766 w 379114"/>
              <a:gd name="connsiteY2-868" fmla="*/ 52921 h 179484"/>
              <a:gd name="connsiteX3-869" fmla="*/ 379114 w 379114"/>
              <a:gd name="connsiteY3-870" fmla="*/ 102095 h 179484"/>
              <a:gd name="connsiteX4-871" fmla="*/ 246683 w 379114"/>
              <a:gd name="connsiteY4-872" fmla="*/ 179484 h 179484"/>
              <a:gd name="connsiteX5-873" fmla="*/ 174829 w 379114"/>
              <a:gd name="connsiteY5-874" fmla="*/ 66178 h 179484"/>
              <a:gd name="connsiteX6-875" fmla="*/ 58038 w 379114"/>
              <a:gd name="connsiteY6-876" fmla="*/ 153170 h 179484"/>
              <a:gd name="connsiteX7-877" fmla="*/ 2640 w 379114"/>
              <a:gd name="connsiteY7-878" fmla="*/ 91320 h 179484"/>
              <a:gd name="connsiteX0-879" fmla="*/ 2640 w 379332"/>
              <a:gd name="connsiteY0-880" fmla="*/ 91320 h 179484"/>
              <a:gd name="connsiteX1-881" fmla="*/ 137995 w 379332"/>
              <a:gd name="connsiteY1-882" fmla="*/ 0 h 179484"/>
              <a:gd name="connsiteX2-883" fmla="*/ 261766 w 379332"/>
              <a:gd name="connsiteY2-884" fmla="*/ 52921 h 179484"/>
              <a:gd name="connsiteX3-885" fmla="*/ 275201 w 379332"/>
              <a:gd name="connsiteY3-886" fmla="*/ 60890 h 179484"/>
              <a:gd name="connsiteX4-887" fmla="*/ 379114 w 379332"/>
              <a:gd name="connsiteY4-888" fmla="*/ 102095 h 179484"/>
              <a:gd name="connsiteX5-889" fmla="*/ 246683 w 379332"/>
              <a:gd name="connsiteY5-890" fmla="*/ 179484 h 179484"/>
              <a:gd name="connsiteX6-891" fmla="*/ 174829 w 379332"/>
              <a:gd name="connsiteY6-892" fmla="*/ 66178 h 179484"/>
              <a:gd name="connsiteX7-893" fmla="*/ 58038 w 379332"/>
              <a:gd name="connsiteY7-894" fmla="*/ 153170 h 179484"/>
              <a:gd name="connsiteX8" fmla="*/ 2640 w 379332"/>
              <a:gd name="connsiteY8" fmla="*/ 91320 h 179484"/>
              <a:gd name="connsiteX0-895" fmla="*/ 2640 w 379114"/>
              <a:gd name="connsiteY0-896" fmla="*/ 91320 h 179484"/>
              <a:gd name="connsiteX1-897" fmla="*/ 137995 w 379114"/>
              <a:gd name="connsiteY1-898" fmla="*/ 0 h 179484"/>
              <a:gd name="connsiteX2-899" fmla="*/ 261766 w 379114"/>
              <a:gd name="connsiteY2-900" fmla="*/ 52921 h 179484"/>
              <a:gd name="connsiteX3-901" fmla="*/ 275201 w 379114"/>
              <a:gd name="connsiteY3-902" fmla="*/ 60890 h 179484"/>
              <a:gd name="connsiteX4-903" fmla="*/ 379114 w 379114"/>
              <a:gd name="connsiteY4-904" fmla="*/ 102095 h 179484"/>
              <a:gd name="connsiteX5-905" fmla="*/ 246683 w 379114"/>
              <a:gd name="connsiteY5-906" fmla="*/ 179484 h 179484"/>
              <a:gd name="connsiteX6-907" fmla="*/ 174829 w 379114"/>
              <a:gd name="connsiteY6-908" fmla="*/ 66178 h 179484"/>
              <a:gd name="connsiteX7-909" fmla="*/ 58038 w 379114"/>
              <a:gd name="connsiteY7-910" fmla="*/ 153170 h 179484"/>
              <a:gd name="connsiteX8-911" fmla="*/ 2640 w 379114"/>
              <a:gd name="connsiteY8-912" fmla="*/ 91320 h 179484"/>
              <a:gd name="connsiteX0-913" fmla="*/ 0 w 376474"/>
              <a:gd name="connsiteY0-914" fmla="*/ 91320 h 179484"/>
              <a:gd name="connsiteX1-915" fmla="*/ 135355 w 376474"/>
              <a:gd name="connsiteY1-916" fmla="*/ 0 h 179484"/>
              <a:gd name="connsiteX2-917" fmla="*/ 259126 w 376474"/>
              <a:gd name="connsiteY2-918" fmla="*/ 52921 h 179484"/>
              <a:gd name="connsiteX3-919" fmla="*/ 272561 w 376474"/>
              <a:gd name="connsiteY3-920" fmla="*/ 60890 h 179484"/>
              <a:gd name="connsiteX4-921" fmla="*/ 376474 w 376474"/>
              <a:gd name="connsiteY4-922" fmla="*/ 102095 h 179484"/>
              <a:gd name="connsiteX5-923" fmla="*/ 244043 w 376474"/>
              <a:gd name="connsiteY5-924" fmla="*/ 179484 h 179484"/>
              <a:gd name="connsiteX6-925" fmla="*/ 172189 w 376474"/>
              <a:gd name="connsiteY6-926" fmla="*/ 66178 h 179484"/>
              <a:gd name="connsiteX7-927" fmla="*/ 55398 w 376474"/>
              <a:gd name="connsiteY7-928" fmla="*/ 153170 h 179484"/>
              <a:gd name="connsiteX8-929" fmla="*/ 0 w 376474"/>
              <a:gd name="connsiteY8-930" fmla="*/ 91320 h 179484"/>
              <a:gd name="connsiteX0-931" fmla="*/ 0 w 376960"/>
              <a:gd name="connsiteY0-932" fmla="*/ 91320 h 179484"/>
              <a:gd name="connsiteX1-933" fmla="*/ 135355 w 376960"/>
              <a:gd name="connsiteY1-934" fmla="*/ 0 h 179484"/>
              <a:gd name="connsiteX2-935" fmla="*/ 259126 w 376960"/>
              <a:gd name="connsiteY2-936" fmla="*/ 52921 h 179484"/>
              <a:gd name="connsiteX3-937" fmla="*/ 285263 w 376960"/>
              <a:gd name="connsiteY3-938" fmla="*/ 60239 h 179484"/>
              <a:gd name="connsiteX4-939" fmla="*/ 376474 w 376960"/>
              <a:gd name="connsiteY4-940" fmla="*/ 102095 h 179484"/>
              <a:gd name="connsiteX5-941" fmla="*/ 244043 w 376960"/>
              <a:gd name="connsiteY5-942" fmla="*/ 179484 h 179484"/>
              <a:gd name="connsiteX6-943" fmla="*/ 172189 w 376960"/>
              <a:gd name="connsiteY6-944" fmla="*/ 66178 h 179484"/>
              <a:gd name="connsiteX7-945" fmla="*/ 55398 w 376960"/>
              <a:gd name="connsiteY7-946" fmla="*/ 153170 h 179484"/>
              <a:gd name="connsiteX8-947" fmla="*/ 0 w 376960"/>
              <a:gd name="connsiteY8-948" fmla="*/ 91320 h 179484"/>
              <a:gd name="connsiteX0-949" fmla="*/ 0 w 377443"/>
              <a:gd name="connsiteY0-950" fmla="*/ 91320 h 179484"/>
              <a:gd name="connsiteX1-951" fmla="*/ 135355 w 377443"/>
              <a:gd name="connsiteY1-952" fmla="*/ 0 h 179484"/>
              <a:gd name="connsiteX2-953" fmla="*/ 259126 w 377443"/>
              <a:gd name="connsiteY2-954" fmla="*/ 52921 h 179484"/>
              <a:gd name="connsiteX3-955" fmla="*/ 285263 w 377443"/>
              <a:gd name="connsiteY3-956" fmla="*/ 60239 h 179484"/>
              <a:gd name="connsiteX4-957" fmla="*/ 376960 w 377443"/>
              <a:gd name="connsiteY4-958" fmla="*/ 121190 h 179484"/>
              <a:gd name="connsiteX5-959" fmla="*/ 244043 w 377443"/>
              <a:gd name="connsiteY5-960" fmla="*/ 179484 h 179484"/>
              <a:gd name="connsiteX6-961" fmla="*/ 172189 w 377443"/>
              <a:gd name="connsiteY6-962" fmla="*/ 66178 h 179484"/>
              <a:gd name="connsiteX7-963" fmla="*/ 55398 w 377443"/>
              <a:gd name="connsiteY7-964" fmla="*/ 153170 h 179484"/>
              <a:gd name="connsiteX8-965" fmla="*/ 0 w 377443"/>
              <a:gd name="connsiteY8-966" fmla="*/ 91320 h 179484"/>
              <a:gd name="connsiteX0-967" fmla="*/ 0 w 377443"/>
              <a:gd name="connsiteY0-968" fmla="*/ 91320 h 179484"/>
              <a:gd name="connsiteX1-969" fmla="*/ 135355 w 377443"/>
              <a:gd name="connsiteY1-970" fmla="*/ 0 h 179484"/>
              <a:gd name="connsiteX2-971" fmla="*/ 259126 w 377443"/>
              <a:gd name="connsiteY2-972" fmla="*/ 52921 h 179484"/>
              <a:gd name="connsiteX3-973" fmla="*/ 285263 w 377443"/>
              <a:gd name="connsiteY3-974" fmla="*/ 60239 h 179484"/>
              <a:gd name="connsiteX4-975" fmla="*/ 376960 w 377443"/>
              <a:gd name="connsiteY4-976" fmla="*/ 121190 h 179484"/>
              <a:gd name="connsiteX5-977" fmla="*/ 244043 w 377443"/>
              <a:gd name="connsiteY5-978" fmla="*/ 179484 h 179484"/>
              <a:gd name="connsiteX6-979" fmla="*/ 172189 w 377443"/>
              <a:gd name="connsiteY6-980" fmla="*/ 66178 h 179484"/>
              <a:gd name="connsiteX7-981" fmla="*/ 55398 w 377443"/>
              <a:gd name="connsiteY7-982" fmla="*/ 153170 h 179484"/>
              <a:gd name="connsiteX8-983" fmla="*/ 0 w 377443"/>
              <a:gd name="connsiteY8-984" fmla="*/ 91320 h 179484"/>
              <a:gd name="connsiteX0-985" fmla="*/ 0 w 377017"/>
              <a:gd name="connsiteY0-986" fmla="*/ 91320 h 179484"/>
              <a:gd name="connsiteX1-987" fmla="*/ 135355 w 377017"/>
              <a:gd name="connsiteY1-988" fmla="*/ 0 h 179484"/>
              <a:gd name="connsiteX2-989" fmla="*/ 259126 w 377017"/>
              <a:gd name="connsiteY2-990" fmla="*/ 52921 h 179484"/>
              <a:gd name="connsiteX3-991" fmla="*/ 376960 w 377017"/>
              <a:gd name="connsiteY3-992" fmla="*/ 121190 h 179484"/>
              <a:gd name="connsiteX4-993" fmla="*/ 244043 w 377017"/>
              <a:gd name="connsiteY4-994" fmla="*/ 179484 h 179484"/>
              <a:gd name="connsiteX5-995" fmla="*/ 172189 w 377017"/>
              <a:gd name="connsiteY5-996" fmla="*/ 66178 h 179484"/>
              <a:gd name="connsiteX6-997" fmla="*/ 55398 w 377017"/>
              <a:gd name="connsiteY6-998" fmla="*/ 153170 h 179484"/>
              <a:gd name="connsiteX7-999" fmla="*/ 0 w 377017"/>
              <a:gd name="connsiteY7-1000" fmla="*/ 91320 h 179484"/>
              <a:gd name="connsiteX0-1001" fmla="*/ 0 w 377074"/>
              <a:gd name="connsiteY0-1002" fmla="*/ 91320 h 179484"/>
              <a:gd name="connsiteX1-1003" fmla="*/ 135355 w 377074"/>
              <a:gd name="connsiteY1-1004" fmla="*/ 0 h 179484"/>
              <a:gd name="connsiteX2-1005" fmla="*/ 259126 w 377074"/>
              <a:gd name="connsiteY2-1006" fmla="*/ 52921 h 179484"/>
              <a:gd name="connsiteX3-1007" fmla="*/ 377017 w 377074"/>
              <a:gd name="connsiteY3-1008" fmla="*/ 111643 h 179484"/>
              <a:gd name="connsiteX4-1009" fmla="*/ 244043 w 377074"/>
              <a:gd name="connsiteY4-1010" fmla="*/ 179484 h 179484"/>
              <a:gd name="connsiteX5-1011" fmla="*/ 172189 w 377074"/>
              <a:gd name="connsiteY5-1012" fmla="*/ 66178 h 179484"/>
              <a:gd name="connsiteX6-1013" fmla="*/ 55398 w 377074"/>
              <a:gd name="connsiteY6-1014" fmla="*/ 153170 h 179484"/>
              <a:gd name="connsiteX7-1015" fmla="*/ 0 w 377074"/>
              <a:gd name="connsiteY7-1016" fmla="*/ 91320 h 179484"/>
              <a:gd name="connsiteX0-1017" fmla="*/ 0 w 377074"/>
              <a:gd name="connsiteY0-1018" fmla="*/ 91320 h 179484"/>
              <a:gd name="connsiteX1-1019" fmla="*/ 135355 w 377074"/>
              <a:gd name="connsiteY1-1020" fmla="*/ 0 h 179484"/>
              <a:gd name="connsiteX2-1021" fmla="*/ 259126 w 377074"/>
              <a:gd name="connsiteY2-1022" fmla="*/ 52921 h 179484"/>
              <a:gd name="connsiteX3-1023" fmla="*/ 377017 w 377074"/>
              <a:gd name="connsiteY3-1024" fmla="*/ 111643 h 179484"/>
              <a:gd name="connsiteX4-1025" fmla="*/ 244043 w 377074"/>
              <a:gd name="connsiteY4-1026" fmla="*/ 179484 h 179484"/>
              <a:gd name="connsiteX5-1027" fmla="*/ 172189 w 377074"/>
              <a:gd name="connsiteY5-1028" fmla="*/ 66178 h 179484"/>
              <a:gd name="connsiteX6-1029" fmla="*/ 55398 w 377074"/>
              <a:gd name="connsiteY6-1030" fmla="*/ 153170 h 179484"/>
              <a:gd name="connsiteX7-1031" fmla="*/ 0 w 377074"/>
              <a:gd name="connsiteY7-1032" fmla="*/ 91320 h 1794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275" y="connsiteY7-276"/>
              </a:cxn>
            </a:cxnLst>
            <a:rect l="l" t="t" r="r" b="b"/>
            <a:pathLst>
              <a:path w="377074" h="179484">
                <a:moveTo>
                  <a:pt x="0" y="91320"/>
                </a:moveTo>
                <a:lnTo>
                  <a:pt x="135355" y="0"/>
                </a:lnTo>
                <a:lnTo>
                  <a:pt x="259126" y="52921"/>
                </a:lnTo>
                <a:cubicBezTo>
                  <a:pt x="299394" y="73119"/>
                  <a:pt x="379531" y="90549"/>
                  <a:pt x="377017" y="111643"/>
                </a:cubicBezTo>
                <a:lnTo>
                  <a:pt x="244043" y="179484"/>
                </a:lnTo>
                <a:lnTo>
                  <a:pt x="172189" y="66178"/>
                </a:lnTo>
                <a:lnTo>
                  <a:pt x="55398" y="153170"/>
                </a:lnTo>
                <a:lnTo>
                  <a:pt x="0" y="91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  <p:sp>
        <p:nvSpPr>
          <p:cNvPr id="191" name="Rectangle 4"/>
          <p:cNvSpPr/>
          <p:nvPr/>
        </p:nvSpPr>
        <p:spPr>
          <a:xfrm rot="21315783">
            <a:off x="4666743" y="4284868"/>
            <a:ext cx="346075" cy="18542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-1" fmla="*/ 0 w 914400"/>
              <a:gd name="connsiteY0-2" fmla="*/ 0 h 914400"/>
              <a:gd name="connsiteX1-3" fmla="*/ 914400 w 914400"/>
              <a:gd name="connsiteY1-4" fmla="*/ 561975 h 914400"/>
              <a:gd name="connsiteX2-5" fmla="*/ 914400 w 914400"/>
              <a:gd name="connsiteY2-6" fmla="*/ 914400 h 914400"/>
              <a:gd name="connsiteX3-7" fmla="*/ 0 w 914400"/>
              <a:gd name="connsiteY3-8" fmla="*/ 914400 h 914400"/>
              <a:gd name="connsiteX4-9" fmla="*/ 0 w 914400"/>
              <a:gd name="connsiteY4-10" fmla="*/ 0 h 914400"/>
              <a:gd name="connsiteX0-11" fmla="*/ 0 w 914400"/>
              <a:gd name="connsiteY0-12" fmla="*/ 0 h 914400"/>
              <a:gd name="connsiteX1-13" fmla="*/ 914400 w 914400"/>
              <a:gd name="connsiteY1-14" fmla="*/ 806450 h 914400"/>
              <a:gd name="connsiteX2-15" fmla="*/ 914400 w 914400"/>
              <a:gd name="connsiteY2-16" fmla="*/ 914400 h 914400"/>
              <a:gd name="connsiteX3-17" fmla="*/ 0 w 914400"/>
              <a:gd name="connsiteY3-18" fmla="*/ 914400 h 914400"/>
              <a:gd name="connsiteX4-19" fmla="*/ 0 w 914400"/>
              <a:gd name="connsiteY4-20" fmla="*/ 0 h 914400"/>
              <a:gd name="connsiteX0-21" fmla="*/ 0 w 914400"/>
              <a:gd name="connsiteY0-22" fmla="*/ 0 h 914400"/>
              <a:gd name="connsiteX1-23" fmla="*/ 914400 w 914400"/>
              <a:gd name="connsiteY1-24" fmla="*/ 806450 h 914400"/>
              <a:gd name="connsiteX2-25" fmla="*/ 914400 w 914400"/>
              <a:gd name="connsiteY2-26" fmla="*/ 914400 h 914400"/>
              <a:gd name="connsiteX3-27" fmla="*/ 0 w 914400"/>
              <a:gd name="connsiteY3-28" fmla="*/ 914400 h 914400"/>
              <a:gd name="connsiteX4-29" fmla="*/ 0 w 914400"/>
              <a:gd name="connsiteY4-30" fmla="*/ 0 h 914400"/>
              <a:gd name="connsiteX0-31" fmla="*/ 0 w 914400"/>
              <a:gd name="connsiteY0-32" fmla="*/ 0 h 914400"/>
              <a:gd name="connsiteX1-33" fmla="*/ 914400 w 914400"/>
              <a:gd name="connsiteY1-34" fmla="*/ 806450 h 914400"/>
              <a:gd name="connsiteX2-35" fmla="*/ 914400 w 914400"/>
              <a:gd name="connsiteY2-36" fmla="*/ 914400 h 914400"/>
              <a:gd name="connsiteX3-37" fmla="*/ 628650 w 914400"/>
              <a:gd name="connsiteY3-38" fmla="*/ 914400 h 914400"/>
              <a:gd name="connsiteX4-39" fmla="*/ 0 w 914400"/>
              <a:gd name="connsiteY4-40" fmla="*/ 914400 h 914400"/>
              <a:gd name="connsiteX5" fmla="*/ 0 w 914400"/>
              <a:gd name="connsiteY5" fmla="*/ 0 h 914400"/>
              <a:gd name="connsiteX0-41" fmla="*/ 0 w 914400"/>
              <a:gd name="connsiteY0-42" fmla="*/ 0 h 1054100"/>
              <a:gd name="connsiteX1-43" fmla="*/ 914400 w 914400"/>
              <a:gd name="connsiteY1-44" fmla="*/ 806450 h 1054100"/>
              <a:gd name="connsiteX2-45" fmla="*/ 914400 w 914400"/>
              <a:gd name="connsiteY2-46" fmla="*/ 914400 h 1054100"/>
              <a:gd name="connsiteX3-47" fmla="*/ 695325 w 914400"/>
              <a:gd name="connsiteY3-48" fmla="*/ 1054100 h 1054100"/>
              <a:gd name="connsiteX4-49" fmla="*/ 0 w 914400"/>
              <a:gd name="connsiteY4-50" fmla="*/ 914400 h 1054100"/>
              <a:gd name="connsiteX5-51" fmla="*/ 0 w 914400"/>
              <a:gd name="connsiteY5-52" fmla="*/ 0 h 1054100"/>
              <a:gd name="connsiteX0-53" fmla="*/ 0 w 914400"/>
              <a:gd name="connsiteY0-54" fmla="*/ 0 h 1054100"/>
              <a:gd name="connsiteX1-55" fmla="*/ 914400 w 914400"/>
              <a:gd name="connsiteY1-56" fmla="*/ 806450 h 1054100"/>
              <a:gd name="connsiteX2-57" fmla="*/ 914400 w 914400"/>
              <a:gd name="connsiteY2-58" fmla="*/ 914400 h 1054100"/>
              <a:gd name="connsiteX3-59" fmla="*/ 695325 w 914400"/>
              <a:gd name="connsiteY3-60" fmla="*/ 1054100 h 1054100"/>
              <a:gd name="connsiteX4-61" fmla="*/ 0 w 914400"/>
              <a:gd name="connsiteY4-62" fmla="*/ 914400 h 1054100"/>
              <a:gd name="connsiteX5-63" fmla="*/ 0 w 914400"/>
              <a:gd name="connsiteY5-64" fmla="*/ 539750 h 1054100"/>
              <a:gd name="connsiteX6" fmla="*/ 0 w 914400"/>
              <a:gd name="connsiteY6" fmla="*/ 0 h 1054100"/>
              <a:gd name="connsiteX0-65" fmla="*/ 0 w 914400"/>
              <a:gd name="connsiteY0-66" fmla="*/ 0 h 1054100"/>
              <a:gd name="connsiteX1-67" fmla="*/ 914400 w 914400"/>
              <a:gd name="connsiteY1-68" fmla="*/ 806450 h 1054100"/>
              <a:gd name="connsiteX2-69" fmla="*/ 914400 w 914400"/>
              <a:gd name="connsiteY2-70" fmla="*/ 914400 h 1054100"/>
              <a:gd name="connsiteX3-71" fmla="*/ 695325 w 914400"/>
              <a:gd name="connsiteY3-72" fmla="*/ 1054100 h 1054100"/>
              <a:gd name="connsiteX4-73" fmla="*/ 0 w 914400"/>
              <a:gd name="connsiteY4-74" fmla="*/ 914400 h 1054100"/>
              <a:gd name="connsiteX5-75" fmla="*/ 0 w 914400"/>
              <a:gd name="connsiteY5-76" fmla="*/ 625475 h 1054100"/>
              <a:gd name="connsiteX6-77" fmla="*/ 0 w 914400"/>
              <a:gd name="connsiteY6-78" fmla="*/ 0 h 1054100"/>
              <a:gd name="connsiteX0-79" fmla="*/ 53975 w 914400"/>
              <a:gd name="connsiteY0-80" fmla="*/ 0 h 466725"/>
              <a:gd name="connsiteX1-81" fmla="*/ 914400 w 914400"/>
              <a:gd name="connsiteY1-82" fmla="*/ 219075 h 466725"/>
              <a:gd name="connsiteX2-83" fmla="*/ 914400 w 914400"/>
              <a:gd name="connsiteY2-84" fmla="*/ 327025 h 466725"/>
              <a:gd name="connsiteX3-85" fmla="*/ 695325 w 914400"/>
              <a:gd name="connsiteY3-86" fmla="*/ 466725 h 466725"/>
              <a:gd name="connsiteX4-87" fmla="*/ 0 w 914400"/>
              <a:gd name="connsiteY4-88" fmla="*/ 327025 h 466725"/>
              <a:gd name="connsiteX5-89" fmla="*/ 0 w 914400"/>
              <a:gd name="connsiteY5-90" fmla="*/ 38100 h 466725"/>
              <a:gd name="connsiteX6-91" fmla="*/ 53975 w 914400"/>
              <a:gd name="connsiteY6-92" fmla="*/ 0 h 466725"/>
              <a:gd name="connsiteX0-93" fmla="*/ 53975 w 914400"/>
              <a:gd name="connsiteY0-94" fmla="*/ 0 h 466725"/>
              <a:gd name="connsiteX1-95" fmla="*/ 914400 w 914400"/>
              <a:gd name="connsiteY1-96" fmla="*/ 219075 h 466725"/>
              <a:gd name="connsiteX2-97" fmla="*/ 914400 w 914400"/>
              <a:gd name="connsiteY2-98" fmla="*/ 327025 h 466725"/>
              <a:gd name="connsiteX3-99" fmla="*/ 695325 w 914400"/>
              <a:gd name="connsiteY3-100" fmla="*/ 466725 h 466725"/>
              <a:gd name="connsiteX4-101" fmla="*/ 0 w 914400"/>
              <a:gd name="connsiteY4-102" fmla="*/ 327025 h 466725"/>
              <a:gd name="connsiteX5-103" fmla="*/ 0 w 914400"/>
              <a:gd name="connsiteY5-104" fmla="*/ 38100 h 466725"/>
              <a:gd name="connsiteX6-105" fmla="*/ 53975 w 914400"/>
              <a:gd name="connsiteY6-106" fmla="*/ 0 h 466725"/>
              <a:gd name="connsiteX0-107" fmla="*/ 53975 w 914400"/>
              <a:gd name="connsiteY0-108" fmla="*/ 0 h 466725"/>
              <a:gd name="connsiteX1-109" fmla="*/ 914400 w 914400"/>
              <a:gd name="connsiteY1-110" fmla="*/ 219075 h 466725"/>
              <a:gd name="connsiteX2-111" fmla="*/ 127000 w 914400"/>
              <a:gd name="connsiteY2-112" fmla="*/ 9525 h 466725"/>
              <a:gd name="connsiteX3-113" fmla="*/ 914400 w 914400"/>
              <a:gd name="connsiteY3-114" fmla="*/ 327025 h 466725"/>
              <a:gd name="connsiteX4-115" fmla="*/ 695325 w 914400"/>
              <a:gd name="connsiteY4-116" fmla="*/ 466725 h 466725"/>
              <a:gd name="connsiteX5-117" fmla="*/ 0 w 914400"/>
              <a:gd name="connsiteY5-118" fmla="*/ 327025 h 466725"/>
              <a:gd name="connsiteX6-119" fmla="*/ 0 w 914400"/>
              <a:gd name="connsiteY6-120" fmla="*/ 38100 h 466725"/>
              <a:gd name="connsiteX7" fmla="*/ 53975 w 914400"/>
              <a:gd name="connsiteY7" fmla="*/ 0 h 466725"/>
              <a:gd name="connsiteX0-121" fmla="*/ 53975 w 914400"/>
              <a:gd name="connsiteY0-122" fmla="*/ 0 h 466725"/>
              <a:gd name="connsiteX1-123" fmla="*/ 914400 w 914400"/>
              <a:gd name="connsiteY1-124" fmla="*/ 219075 h 466725"/>
              <a:gd name="connsiteX2-125" fmla="*/ 127000 w 914400"/>
              <a:gd name="connsiteY2-126" fmla="*/ 9525 h 466725"/>
              <a:gd name="connsiteX3-127" fmla="*/ 250825 w 914400"/>
              <a:gd name="connsiteY3-128" fmla="*/ 53975 h 466725"/>
              <a:gd name="connsiteX4-129" fmla="*/ 914400 w 914400"/>
              <a:gd name="connsiteY4-130" fmla="*/ 327025 h 466725"/>
              <a:gd name="connsiteX5-131" fmla="*/ 695325 w 914400"/>
              <a:gd name="connsiteY5-132" fmla="*/ 466725 h 466725"/>
              <a:gd name="connsiteX6-133" fmla="*/ 0 w 914400"/>
              <a:gd name="connsiteY6-134" fmla="*/ 327025 h 466725"/>
              <a:gd name="connsiteX7-135" fmla="*/ 0 w 914400"/>
              <a:gd name="connsiteY7-136" fmla="*/ 38100 h 466725"/>
              <a:gd name="connsiteX8" fmla="*/ 53975 w 914400"/>
              <a:gd name="connsiteY8" fmla="*/ 0 h 466725"/>
              <a:gd name="connsiteX0-137" fmla="*/ 53975 w 914400"/>
              <a:gd name="connsiteY0-138" fmla="*/ 0 h 466725"/>
              <a:gd name="connsiteX1-139" fmla="*/ 914400 w 914400"/>
              <a:gd name="connsiteY1-140" fmla="*/ 219075 h 466725"/>
              <a:gd name="connsiteX2-141" fmla="*/ 127000 w 914400"/>
              <a:gd name="connsiteY2-142" fmla="*/ 9525 h 466725"/>
              <a:gd name="connsiteX3-143" fmla="*/ 146050 w 914400"/>
              <a:gd name="connsiteY3-144" fmla="*/ 117475 h 466725"/>
              <a:gd name="connsiteX4-145" fmla="*/ 914400 w 914400"/>
              <a:gd name="connsiteY4-146" fmla="*/ 327025 h 466725"/>
              <a:gd name="connsiteX5-147" fmla="*/ 695325 w 914400"/>
              <a:gd name="connsiteY5-148" fmla="*/ 466725 h 466725"/>
              <a:gd name="connsiteX6-149" fmla="*/ 0 w 914400"/>
              <a:gd name="connsiteY6-150" fmla="*/ 327025 h 466725"/>
              <a:gd name="connsiteX7-151" fmla="*/ 0 w 914400"/>
              <a:gd name="connsiteY7-152" fmla="*/ 38100 h 466725"/>
              <a:gd name="connsiteX8-153" fmla="*/ 53975 w 914400"/>
              <a:gd name="connsiteY8-154" fmla="*/ 0 h 466725"/>
              <a:gd name="connsiteX0-155" fmla="*/ 53975 w 914400"/>
              <a:gd name="connsiteY0-156" fmla="*/ 4436 h 471161"/>
              <a:gd name="connsiteX1-157" fmla="*/ 127000 w 914400"/>
              <a:gd name="connsiteY1-158" fmla="*/ 13961 h 471161"/>
              <a:gd name="connsiteX2-159" fmla="*/ 146050 w 914400"/>
              <a:gd name="connsiteY2-160" fmla="*/ 121911 h 471161"/>
              <a:gd name="connsiteX3-161" fmla="*/ 914400 w 914400"/>
              <a:gd name="connsiteY3-162" fmla="*/ 331461 h 471161"/>
              <a:gd name="connsiteX4-163" fmla="*/ 695325 w 914400"/>
              <a:gd name="connsiteY4-164" fmla="*/ 471161 h 471161"/>
              <a:gd name="connsiteX5-165" fmla="*/ 0 w 914400"/>
              <a:gd name="connsiteY5-166" fmla="*/ 331461 h 471161"/>
              <a:gd name="connsiteX6-167" fmla="*/ 0 w 914400"/>
              <a:gd name="connsiteY6-168" fmla="*/ 42536 h 471161"/>
              <a:gd name="connsiteX7-169" fmla="*/ 53975 w 914400"/>
              <a:gd name="connsiteY7-170" fmla="*/ 4436 h 471161"/>
              <a:gd name="connsiteX0-171" fmla="*/ 53975 w 914400"/>
              <a:gd name="connsiteY0-172" fmla="*/ 4436 h 471161"/>
              <a:gd name="connsiteX1-173" fmla="*/ 127000 w 914400"/>
              <a:gd name="connsiteY1-174" fmla="*/ 13961 h 471161"/>
              <a:gd name="connsiteX2-175" fmla="*/ 146050 w 914400"/>
              <a:gd name="connsiteY2-176" fmla="*/ 121911 h 471161"/>
              <a:gd name="connsiteX3-177" fmla="*/ 342900 w 914400"/>
              <a:gd name="connsiteY3-178" fmla="*/ 177800 h 471161"/>
              <a:gd name="connsiteX4-179" fmla="*/ 914400 w 914400"/>
              <a:gd name="connsiteY4-180" fmla="*/ 331461 h 471161"/>
              <a:gd name="connsiteX5-181" fmla="*/ 695325 w 914400"/>
              <a:gd name="connsiteY5-182" fmla="*/ 471161 h 471161"/>
              <a:gd name="connsiteX6-183" fmla="*/ 0 w 914400"/>
              <a:gd name="connsiteY6-184" fmla="*/ 331461 h 471161"/>
              <a:gd name="connsiteX7-185" fmla="*/ 0 w 914400"/>
              <a:gd name="connsiteY7-186" fmla="*/ 42536 h 471161"/>
              <a:gd name="connsiteX8-187" fmla="*/ 53975 w 914400"/>
              <a:gd name="connsiteY8-188" fmla="*/ 4436 h 471161"/>
              <a:gd name="connsiteX0-189" fmla="*/ 53975 w 914400"/>
              <a:gd name="connsiteY0-190" fmla="*/ 4436 h 471161"/>
              <a:gd name="connsiteX1-191" fmla="*/ 127000 w 914400"/>
              <a:gd name="connsiteY1-192" fmla="*/ 13961 h 471161"/>
              <a:gd name="connsiteX2-193" fmla="*/ 146050 w 914400"/>
              <a:gd name="connsiteY2-194" fmla="*/ 121911 h 471161"/>
              <a:gd name="connsiteX3-195" fmla="*/ 688975 w 914400"/>
              <a:gd name="connsiteY3-196" fmla="*/ 327224 h 471161"/>
              <a:gd name="connsiteX4-197" fmla="*/ 914400 w 914400"/>
              <a:gd name="connsiteY4-198" fmla="*/ 331461 h 471161"/>
              <a:gd name="connsiteX5-199" fmla="*/ 695325 w 914400"/>
              <a:gd name="connsiteY5-200" fmla="*/ 471161 h 471161"/>
              <a:gd name="connsiteX6-201" fmla="*/ 0 w 914400"/>
              <a:gd name="connsiteY6-202" fmla="*/ 331461 h 471161"/>
              <a:gd name="connsiteX7-203" fmla="*/ 0 w 914400"/>
              <a:gd name="connsiteY7-204" fmla="*/ 42536 h 471161"/>
              <a:gd name="connsiteX8-205" fmla="*/ 53975 w 914400"/>
              <a:gd name="connsiteY8-206" fmla="*/ 4436 h 471161"/>
              <a:gd name="connsiteX0-207" fmla="*/ 53975 w 914400"/>
              <a:gd name="connsiteY0-208" fmla="*/ 4436 h 471161"/>
              <a:gd name="connsiteX1-209" fmla="*/ 127000 w 914400"/>
              <a:gd name="connsiteY1-210" fmla="*/ 13961 h 471161"/>
              <a:gd name="connsiteX2-211" fmla="*/ 146050 w 914400"/>
              <a:gd name="connsiteY2-212" fmla="*/ 121911 h 471161"/>
              <a:gd name="connsiteX3-213" fmla="*/ 688975 w 914400"/>
              <a:gd name="connsiteY3-214" fmla="*/ 327224 h 471161"/>
              <a:gd name="connsiteX4-215" fmla="*/ 777875 w 914400"/>
              <a:gd name="connsiteY4-216" fmla="*/ 327025 h 471161"/>
              <a:gd name="connsiteX5-217" fmla="*/ 914400 w 914400"/>
              <a:gd name="connsiteY5-218" fmla="*/ 331461 h 471161"/>
              <a:gd name="connsiteX6-219" fmla="*/ 695325 w 914400"/>
              <a:gd name="connsiteY6-220" fmla="*/ 471161 h 471161"/>
              <a:gd name="connsiteX7-221" fmla="*/ 0 w 914400"/>
              <a:gd name="connsiteY7-222" fmla="*/ 331461 h 471161"/>
              <a:gd name="connsiteX8-223" fmla="*/ 0 w 914400"/>
              <a:gd name="connsiteY8-224" fmla="*/ 42536 h 471161"/>
              <a:gd name="connsiteX9" fmla="*/ 53975 w 914400"/>
              <a:gd name="connsiteY9" fmla="*/ 4436 h 471161"/>
              <a:gd name="connsiteX0-225" fmla="*/ 53975 w 914400"/>
              <a:gd name="connsiteY0-226" fmla="*/ 4436 h 471161"/>
              <a:gd name="connsiteX1-227" fmla="*/ 127000 w 914400"/>
              <a:gd name="connsiteY1-228" fmla="*/ 13961 h 471161"/>
              <a:gd name="connsiteX2-229" fmla="*/ 146050 w 914400"/>
              <a:gd name="connsiteY2-230" fmla="*/ 121911 h 471161"/>
              <a:gd name="connsiteX3-231" fmla="*/ 688975 w 914400"/>
              <a:gd name="connsiteY3-232" fmla="*/ 327224 h 471161"/>
              <a:gd name="connsiteX4-233" fmla="*/ 857250 w 914400"/>
              <a:gd name="connsiteY4-234" fmla="*/ 272979 h 471161"/>
              <a:gd name="connsiteX5-235" fmla="*/ 914400 w 914400"/>
              <a:gd name="connsiteY5-236" fmla="*/ 331461 h 471161"/>
              <a:gd name="connsiteX6-237" fmla="*/ 695325 w 914400"/>
              <a:gd name="connsiteY6-238" fmla="*/ 471161 h 471161"/>
              <a:gd name="connsiteX7-239" fmla="*/ 0 w 914400"/>
              <a:gd name="connsiteY7-240" fmla="*/ 331461 h 471161"/>
              <a:gd name="connsiteX8-241" fmla="*/ 0 w 914400"/>
              <a:gd name="connsiteY8-242" fmla="*/ 42536 h 471161"/>
              <a:gd name="connsiteX9-243" fmla="*/ 53975 w 914400"/>
              <a:gd name="connsiteY9-244" fmla="*/ 4436 h 471161"/>
              <a:gd name="connsiteX0-245" fmla="*/ 53975 w 1098550"/>
              <a:gd name="connsiteY0-246" fmla="*/ 4436 h 967306"/>
              <a:gd name="connsiteX1-247" fmla="*/ 127000 w 1098550"/>
              <a:gd name="connsiteY1-248" fmla="*/ 13961 h 967306"/>
              <a:gd name="connsiteX2-249" fmla="*/ 146050 w 1098550"/>
              <a:gd name="connsiteY2-250" fmla="*/ 121911 h 967306"/>
              <a:gd name="connsiteX3-251" fmla="*/ 688975 w 1098550"/>
              <a:gd name="connsiteY3-252" fmla="*/ 327224 h 967306"/>
              <a:gd name="connsiteX4-253" fmla="*/ 857250 w 1098550"/>
              <a:gd name="connsiteY4-254" fmla="*/ 272979 h 967306"/>
              <a:gd name="connsiteX5-255" fmla="*/ 1098550 w 1098550"/>
              <a:gd name="connsiteY5-256" fmla="*/ 967306 h 967306"/>
              <a:gd name="connsiteX6-257" fmla="*/ 695325 w 1098550"/>
              <a:gd name="connsiteY6-258" fmla="*/ 471161 h 967306"/>
              <a:gd name="connsiteX7-259" fmla="*/ 0 w 1098550"/>
              <a:gd name="connsiteY7-260" fmla="*/ 331461 h 967306"/>
              <a:gd name="connsiteX8-261" fmla="*/ 0 w 1098550"/>
              <a:gd name="connsiteY8-262" fmla="*/ 42536 h 967306"/>
              <a:gd name="connsiteX9-263" fmla="*/ 53975 w 1098550"/>
              <a:gd name="connsiteY9-264" fmla="*/ 4436 h 967306"/>
              <a:gd name="connsiteX0-265" fmla="*/ 53975 w 1098550"/>
              <a:gd name="connsiteY0-266" fmla="*/ 4436 h 967306"/>
              <a:gd name="connsiteX1-267" fmla="*/ 127000 w 1098550"/>
              <a:gd name="connsiteY1-268" fmla="*/ 13961 h 967306"/>
              <a:gd name="connsiteX2-269" fmla="*/ 146050 w 1098550"/>
              <a:gd name="connsiteY2-270" fmla="*/ 121911 h 967306"/>
              <a:gd name="connsiteX3-271" fmla="*/ 688975 w 1098550"/>
              <a:gd name="connsiteY3-272" fmla="*/ 327224 h 967306"/>
              <a:gd name="connsiteX4-273" fmla="*/ 1076325 w 1098550"/>
              <a:gd name="connsiteY4-274" fmla="*/ 908168 h 967306"/>
              <a:gd name="connsiteX5-275" fmla="*/ 1098550 w 1098550"/>
              <a:gd name="connsiteY5-276" fmla="*/ 967306 h 967306"/>
              <a:gd name="connsiteX6-277" fmla="*/ 695325 w 1098550"/>
              <a:gd name="connsiteY6-278" fmla="*/ 471161 h 967306"/>
              <a:gd name="connsiteX7-279" fmla="*/ 0 w 1098550"/>
              <a:gd name="connsiteY7-280" fmla="*/ 331461 h 967306"/>
              <a:gd name="connsiteX8-281" fmla="*/ 0 w 1098550"/>
              <a:gd name="connsiteY8-282" fmla="*/ 42536 h 967306"/>
              <a:gd name="connsiteX9-283" fmla="*/ 53975 w 1098550"/>
              <a:gd name="connsiteY9-284" fmla="*/ 4436 h 967306"/>
              <a:gd name="connsiteX0-285" fmla="*/ 53975 w 1098550"/>
              <a:gd name="connsiteY0-286" fmla="*/ 4436 h 1020648"/>
              <a:gd name="connsiteX1-287" fmla="*/ 127000 w 1098550"/>
              <a:gd name="connsiteY1-288" fmla="*/ 13961 h 1020648"/>
              <a:gd name="connsiteX2-289" fmla="*/ 146050 w 1098550"/>
              <a:gd name="connsiteY2-290" fmla="*/ 121911 h 1020648"/>
              <a:gd name="connsiteX3-291" fmla="*/ 688975 w 1098550"/>
              <a:gd name="connsiteY3-292" fmla="*/ 327224 h 1020648"/>
              <a:gd name="connsiteX4-293" fmla="*/ 1076325 w 1098550"/>
              <a:gd name="connsiteY4-294" fmla="*/ 908168 h 1020648"/>
              <a:gd name="connsiteX5-295" fmla="*/ 1098550 w 1098550"/>
              <a:gd name="connsiteY5-296" fmla="*/ 967306 h 1020648"/>
              <a:gd name="connsiteX6-297" fmla="*/ 1000125 w 1098550"/>
              <a:gd name="connsiteY6-298" fmla="*/ 1020648 h 1020648"/>
              <a:gd name="connsiteX7-299" fmla="*/ 0 w 1098550"/>
              <a:gd name="connsiteY7-300" fmla="*/ 331461 h 1020648"/>
              <a:gd name="connsiteX8-301" fmla="*/ 0 w 1098550"/>
              <a:gd name="connsiteY8-302" fmla="*/ 42536 h 1020648"/>
              <a:gd name="connsiteX9-303" fmla="*/ 53975 w 1098550"/>
              <a:gd name="connsiteY9-304" fmla="*/ 4436 h 1020648"/>
              <a:gd name="connsiteX0-305" fmla="*/ 53975 w 1098550"/>
              <a:gd name="connsiteY0-306" fmla="*/ 4436 h 1020648"/>
              <a:gd name="connsiteX1-307" fmla="*/ 127000 w 1098550"/>
              <a:gd name="connsiteY1-308" fmla="*/ 13961 h 1020648"/>
              <a:gd name="connsiteX2-309" fmla="*/ 146050 w 1098550"/>
              <a:gd name="connsiteY2-310" fmla="*/ 121911 h 1020648"/>
              <a:gd name="connsiteX3-311" fmla="*/ 688975 w 1098550"/>
              <a:gd name="connsiteY3-312" fmla="*/ 327224 h 1020648"/>
              <a:gd name="connsiteX4-313" fmla="*/ 1076325 w 1098550"/>
              <a:gd name="connsiteY4-314" fmla="*/ 908168 h 1020648"/>
              <a:gd name="connsiteX5-315" fmla="*/ 1098550 w 1098550"/>
              <a:gd name="connsiteY5-316" fmla="*/ 967306 h 1020648"/>
              <a:gd name="connsiteX6-317" fmla="*/ 1000125 w 1098550"/>
              <a:gd name="connsiteY6-318" fmla="*/ 1020648 h 1020648"/>
              <a:gd name="connsiteX7-319" fmla="*/ 755650 w 1098550"/>
              <a:gd name="connsiteY7-320" fmla="*/ 944424 h 1020648"/>
              <a:gd name="connsiteX8-321" fmla="*/ 0 w 1098550"/>
              <a:gd name="connsiteY8-322" fmla="*/ 42536 h 1020648"/>
              <a:gd name="connsiteX9-323" fmla="*/ 53975 w 1098550"/>
              <a:gd name="connsiteY9-324" fmla="*/ 4436 h 1020648"/>
              <a:gd name="connsiteX0-325" fmla="*/ 53975 w 1098550"/>
              <a:gd name="connsiteY0-326" fmla="*/ 4436 h 1020648"/>
              <a:gd name="connsiteX1-327" fmla="*/ 127000 w 1098550"/>
              <a:gd name="connsiteY1-328" fmla="*/ 13961 h 1020648"/>
              <a:gd name="connsiteX2-329" fmla="*/ 146050 w 1098550"/>
              <a:gd name="connsiteY2-330" fmla="*/ 121911 h 1020648"/>
              <a:gd name="connsiteX3-331" fmla="*/ 920750 w 1098550"/>
              <a:gd name="connsiteY3-332" fmla="*/ 946537 h 1020648"/>
              <a:gd name="connsiteX4-333" fmla="*/ 1076325 w 1098550"/>
              <a:gd name="connsiteY4-334" fmla="*/ 908168 h 1020648"/>
              <a:gd name="connsiteX5-335" fmla="*/ 1098550 w 1098550"/>
              <a:gd name="connsiteY5-336" fmla="*/ 967306 h 1020648"/>
              <a:gd name="connsiteX6-337" fmla="*/ 1000125 w 1098550"/>
              <a:gd name="connsiteY6-338" fmla="*/ 1020648 h 1020648"/>
              <a:gd name="connsiteX7-339" fmla="*/ 755650 w 1098550"/>
              <a:gd name="connsiteY7-340" fmla="*/ 944424 h 1020648"/>
              <a:gd name="connsiteX8-341" fmla="*/ 0 w 1098550"/>
              <a:gd name="connsiteY8-342" fmla="*/ 42536 h 1020648"/>
              <a:gd name="connsiteX9-343" fmla="*/ 53975 w 1098550"/>
              <a:gd name="connsiteY9-344" fmla="*/ 4436 h 1020648"/>
              <a:gd name="connsiteX0-345" fmla="*/ 53975 w 1098550"/>
              <a:gd name="connsiteY0-346" fmla="*/ 4436 h 1020648"/>
              <a:gd name="connsiteX1-347" fmla="*/ 127000 w 1098550"/>
              <a:gd name="connsiteY1-348" fmla="*/ 13961 h 1020648"/>
              <a:gd name="connsiteX2-349" fmla="*/ 146050 w 1098550"/>
              <a:gd name="connsiteY2-350" fmla="*/ 121911 h 1020648"/>
              <a:gd name="connsiteX3-351" fmla="*/ 920750 w 1098550"/>
              <a:gd name="connsiteY3-352" fmla="*/ 946537 h 1020648"/>
              <a:gd name="connsiteX4-353" fmla="*/ 1057275 w 1098550"/>
              <a:gd name="connsiteY4-354" fmla="*/ 892471 h 1020648"/>
              <a:gd name="connsiteX5-355" fmla="*/ 1098550 w 1098550"/>
              <a:gd name="connsiteY5-356" fmla="*/ 967306 h 1020648"/>
              <a:gd name="connsiteX6-357" fmla="*/ 1000125 w 1098550"/>
              <a:gd name="connsiteY6-358" fmla="*/ 1020648 h 1020648"/>
              <a:gd name="connsiteX7-359" fmla="*/ 755650 w 1098550"/>
              <a:gd name="connsiteY7-360" fmla="*/ 944424 h 1020648"/>
              <a:gd name="connsiteX8-361" fmla="*/ 0 w 1098550"/>
              <a:gd name="connsiteY8-362" fmla="*/ 42536 h 1020648"/>
              <a:gd name="connsiteX9-363" fmla="*/ 53975 w 1098550"/>
              <a:gd name="connsiteY9-364" fmla="*/ 4436 h 1020648"/>
              <a:gd name="connsiteX0-365" fmla="*/ 53975 w 1098550"/>
              <a:gd name="connsiteY0-366" fmla="*/ 4436 h 1020648"/>
              <a:gd name="connsiteX1-367" fmla="*/ 127000 w 1098550"/>
              <a:gd name="connsiteY1-368" fmla="*/ 13961 h 1020648"/>
              <a:gd name="connsiteX2-369" fmla="*/ 146050 w 1098550"/>
              <a:gd name="connsiteY2-370" fmla="*/ 121911 h 1020648"/>
              <a:gd name="connsiteX3-371" fmla="*/ 1006475 w 1098550"/>
              <a:gd name="connsiteY3-372" fmla="*/ 927672 h 1020648"/>
              <a:gd name="connsiteX4-373" fmla="*/ 1057275 w 1098550"/>
              <a:gd name="connsiteY4-374" fmla="*/ 892471 h 1020648"/>
              <a:gd name="connsiteX5-375" fmla="*/ 1098550 w 1098550"/>
              <a:gd name="connsiteY5-376" fmla="*/ 967306 h 1020648"/>
              <a:gd name="connsiteX6-377" fmla="*/ 1000125 w 1098550"/>
              <a:gd name="connsiteY6-378" fmla="*/ 1020648 h 1020648"/>
              <a:gd name="connsiteX7-379" fmla="*/ 755650 w 1098550"/>
              <a:gd name="connsiteY7-380" fmla="*/ 944424 h 1020648"/>
              <a:gd name="connsiteX8-381" fmla="*/ 0 w 1098550"/>
              <a:gd name="connsiteY8-382" fmla="*/ 42536 h 1020648"/>
              <a:gd name="connsiteX9-383" fmla="*/ 53975 w 1098550"/>
              <a:gd name="connsiteY9-384" fmla="*/ 4436 h 1020648"/>
              <a:gd name="connsiteX0-385" fmla="*/ 53975 w 1098550"/>
              <a:gd name="connsiteY0-386" fmla="*/ 4436 h 1020648"/>
              <a:gd name="connsiteX1-387" fmla="*/ 127000 w 1098550"/>
              <a:gd name="connsiteY1-388" fmla="*/ 13961 h 1020648"/>
              <a:gd name="connsiteX2-389" fmla="*/ 882650 w 1098550"/>
              <a:gd name="connsiteY2-390" fmla="*/ 922194 h 1020648"/>
              <a:gd name="connsiteX3-391" fmla="*/ 1006475 w 1098550"/>
              <a:gd name="connsiteY3-392" fmla="*/ 927672 h 1020648"/>
              <a:gd name="connsiteX4-393" fmla="*/ 1057275 w 1098550"/>
              <a:gd name="connsiteY4-394" fmla="*/ 892471 h 1020648"/>
              <a:gd name="connsiteX5-395" fmla="*/ 1098550 w 1098550"/>
              <a:gd name="connsiteY5-396" fmla="*/ 967306 h 1020648"/>
              <a:gd name="connsiteX6-397" fmla="*/ 1000125 w 1098550"/>
              <a:gd name="connsiteY6-398" fmla="*/ 1020648 h 1020648"/>
              <a:gd name="connsiteX7-399" fmla="*/ 755650 w 1098550"/>
              <a:gd name="connsiteY7-400" fmla="*/ 944424 h 1020648"/>
              <a:gd name="connsiteX8-401" fmla="*/ 0 w 1098550"/>
              <a:gd name="connsiteY8-402" fmla="*/ 42536 h 1020648"/>
              <a:gd name="connsiteX9-403" fmla="*/ 53975 w 1098550"/>
              <a:gd name="connsiteY9-404" fmla="*/ 4436 h 1020648"/>
              <a:gd name="connsiteX0-405" fmla="*/ 53975 w 1098550"/>
              <a:gd name="connsiteY0-406" fmla="*/ 19 h 1016231"/>
              <a:gd name="connsiteX1-407" fmla="*/ 835025 w 1098550"/>
              <a:gd name="connsiteY1-408" fmla="*/ 908251 h 1016231"/>
              <a:gd name="connsiteX2-409" fmla="*/ 882650 w 1098550"/>
              <a:gd name="connsiteY2-410" fmla="*/ 917777 h 1016231"/>
              <a:gd name="connsiteX3-411" fmla="*/ 1006475 w 1098550"/>
              <a:gd name="connsiteY3-412" fmla="*/ 923255 h 1016231"/>
              <a:gd name="connsiteX4-413" fmla="*/ 1057275 w 1098550"/>
              <a:gd name="connsiteY4-414" fmla="*/ 888054 h 1016231"/>
              <a:gd name="connsiteX5-415" fmla="*/ 1098550 w 1098550"/>
              <a:gd name="connsiteY5-416" fmla="*/ 962889 h 1016231"/>
              <a:gd name="connsiteX6-417" fmla="*/ 1000125 w 1098550"/>
              <a:gd name="connsiteY6-418" fmla="*/ 1016231 h 1016231"/>
              <a:gd name="connsiteX7-419" fmla="*/ 755650 w 1098550"/>
              <a:gd name="connsiteY7-420" fmla="*/ 940007 h 1016231"/>
              <a:gd name="connsiteX8-421" fmla="*/ 0 w 1098550"/>
              <a:gd name="connsiteY8-422" fmla="*/ 38119 h 1016231"/>
              <a:gd name="connsiteX9-423" fmla="*/ 53975 w 1098550"/>
              <a:gd name="connsiteY9-424" fmla="*/ 19 h 1016231"/>
              <a:gd name="connsiteX0-425" fmla="*/ 53975 w 1098550"/>
              <a:gd name="connsiteY0-426" fmla="*/ 19 h 1016231"/>
              <a:gd name="connsiteX1-427" fmla="*/ 838200 w 1098550"/>
              <a:gd name="connsiteY1-428" fmla="*/ 889403 h 1016231"/>
              <a:gd name="connsiteX2-429" fmla="*/ 882650 w 1098550"/>
              <a:gd name="connsiteY2-430" fmla="*/ 917777 h 1016231"/>
              <a:gd name="connsiteX3-431" fmla="*/ 1006475 w 1098550"/>
              <a:gd name="connsiteY3-432" fmla="*/ 923255 h 1016231"/>
              <a:gd name="connsiteX4-433" fmla="*/ 1057275 w 1098550"/>
              <a:gd name="connsiteY4-434" fmla="*/ 888054 h 1016231"/>
              <a:gd name="connsiteX5-435" fmla="*/ 1098550 w 1098550"/>
              <a:gd name="connsiteY5-436" fmla="*/ 962889 h 1016231"/>
              <a:gd name="connsiteX6-437" fmla="*/ 1000125 w 1098550"/>
              <a:gd name="connsiteY6-438" fmla="*/ 1016231 h 1016231"/>
              <a:gd name="connsiteX7-439" fmla="*/ 755650 w 1098550"/>
              <a:gd name="connsiteY7-440" fmla="*/ 940007 h 1016231"/>
              <a:gd name="connsiteX8-441" fmla="*/ 0 w 1098550"/>
              <a:gd name="connsiteY8-442" fmla="*/ 38119 h 1016231"/>
              <a:gd name="connsiteX9-443" fmla="*/ 53975 w 1098550"/>
              <a:gd name="connsiteY9-444" fmla="*/ 19 h 1016231"/>
              <a:gd name="connsiteX0-445" fmla="*/ 784225 w 1098550"/>
              <a:gd name="connsiteY0-446" fmla="*/ 820130 h 978112"/>
              <a:gd name="connsiteX1-447" fmla="*/ 838200 w 1098550"/>
              <a:gd name="connsiteY1-448" fmla="*/ 851284 h 978112"/>
              <a:gd name="connsiteX2-449" fmla="*/ 882650 w 1098550"/>
              <a:gd name="connsiteY2-450" fmla="*/ 879658 h 978112"/>
              <a:gd name="connsiteX3-451" fmla="*/ 1006475 w 1098550"/>
              <a:gd name="connsiteY3-452" fmla="*/ 885136 h 978112"/>
              <a:gd name="connsiteX4-453" fmla="*/ 1057275 w 1098550"/>
              <a:gd name="connsiteY4-454" fmla="*/ 849935 h 978112"/>
              <a:gd name="connsiteX5-455" fmla="*/ 1098550 w 1098550"/>
              <a:gd name="connsiteY5-456" fmla="*/ 924770 h 978112"/>
              <a:gd name="connsiteX6-457" fmla="*/ 1000125 w 1098550"/>
              <a:gd name="connsiteY6-458" fmla="*/ 978112 h 978112"/>
              <a:gd name="connsiteX7-459" fmla="*/ 755650 w 1098550"/>
              <a:gd name="connsiteY7-460" fmla="*/ 901888 h 978112"/>
              <a:gd name="connsiteX8-461" fmla="*/ 0 w 1098550"/>
              <a:gd name="connsiteY8-462" fmla="*/ 0 h 978112"/>
              <a:gd name="connsiteX9-463" fmla="*/ 784225 w 1098550"/>
              <a:gd name="connsiteY9-464" fmla="*/ 820130 h 978112"/>
              <a:gd name="connsiteX0-465" fmla="*/ 31750 w 346075"/>
              <a:gd name="connsiteY0-466" fmla="*/ 834 h 158816"/>
              <a:gd name="connsiteX1-467" fmla="*/ 85725 w 346075"/>
              <a:gd name="connsiteY1-468" fmla="*/ 31988 h 158816"/>
              <a:gd name="connsiteX2-469" fmla="*/ 130175 w 346075"/>
              <a:gd name="connsiteY2-470" fmla="*/ 60362 h 158816"/>
              <a:gd name="connsiteX3-471" fmla="*/ 254000 w 346075"/>
              <a:gd name="connsiteY3-472" fmla="*/ 65840 h 158816"/>
              <a:gd name="connsiteX4-473" fmla="*/ 304800 w 346075"/>
              <a:gd name="connsiteY4-474" fmla="*/ 30639 h 158816"/>
              <a:gd name="connsiteX5-475" fmla="*/ 346075 w 346075"/>
              <a:gd name="connsiteY5-476" fmla="*/ 105474 h 158816"/>
              <a:gd name="connsiteX6-477" fmla="*/ 247650 w 346075"/>
              <a:gd name="connsiteY6-478" fmla="*/ 158816 h 158816"/>
              <a:gd name="connsiteX7-479" fmla="*/ 3175 w 346075"/>
              <a:gd name="connsiteY7-480" fmla="*/ 82592 h 158816"/>
              <a:gd name="connsiteX8-481" fmla="*/ 0 w 346075"/>
              <a:gd name="connsiteY8-482" fmla="*/ 31788 h 158816"/>
              <a:gd name="connsiteX9-483" fmla="*/ 31750 w 346075"/>
              <a:gd name="connsiteY9-484" fmla="*/ 834 h 158816"/>
              <a:gd name="connsiteX0-485" fmla="*/ 31750 w 346075"/>
              <a:gd name="connsiteY0-486" fmla="*/ 834 h 158816"/>
              <a:gd name="connsiteX1-487" fmla="*/ 85725 w 346075"/>
              <a:gd name="connsiteY1-488" fmla="*/ 31988 h 158816"/>
              <a:gd name="connsiteX2-489" fmla="*/ 130175 w 346075"/>
              <a:gd name="connsiteY2-490" fmla="*/ 60362 h 158816"/>
              <a:gd name="connsiteX3-491" fmla="*/ 254000 w 346075"/>
              <a:gd name="connsiteY3-492" fmla="*/ 65840 h 158816"/>
              <a:gd name="connsiteX4-493" fmla="*/ 304800 w 346075"/>
              <a:gd name="connsiteY4-494" fmla="*/ 30639 h 158816"/>
              <a:gd name="connsiteX5-495" fmla="*/ 346075 w 346075"/>
              <a:gd name="connsiteY5-496" fmla="*/ 99165 h 158816"/>
              <a:gd name="connsiteX6-497" fmla="*/ 247650 w 346075"/>
              <a:gd name="connsiteY6-498" fmla="*/ 158816 h 158816"/>
              <a:gd name="connsiteX7-499" fmla="*/ 3175 w 346075"/>
              <a:gd name="connsiteY7-500" fmla="*/ 82592 h 158816"/>
              <a:gd name="connsiteX8-501" fmla="*/ 0 w 346075"/>
              <a:gd name="connsiteY8-502" fmla="*/ 31788 h 158816"/>
              <a:gd name="connsiteX9-503" fmla="*/ 31750 w 346075"/>
              <a:gd name="connsiteY9-504" fmla="*/ 834 h 158816"/>
              <a:gd name="connsiteX0-505" fmla="*/ 31750 w 346075"/>
              <a:gd name="connsiteY0-506" fmla="*/ 834 h 158816"/>
              <a:gd name="connsiteX1-507" fmla="*/ 85725 w 346075"/>
              <a:gd name="connsiteY1-508" fmla="*/ 31988 h 158816"/>
              <a:gd name="connsiteX2-509" fmla="*/ 130175 w 346075"/>
              <a:gd name="connsiteY2-510" fmla="*/ 60362 h 158816"/>
              <a:gd name="connsiteX3-511" fmla="*/ 254000 w 346075"/>
              <a:gd name="connsiteY3-512" fmla="*/ 65840 h 158816"/>
              <a:gd name="connsiteX4-513" fmla="*/ 304800 w 346075"/>
              <a:gd name="connsiteY4-514" fmla="*/ 40181 h 158816"/>
              <a:gd name="connsiteX5-515" fmla="*/ 346075 w 346075"/>
              <a:gd name="connsiteY5-516" fmla="*/ 99165 h 158816"/>
              <a:gd name="connsiteX6-517" fmla="*/ 247650 w 346075"/>
              <a:gd name="connsiteY6-518" fmla="*/ 158816 h 158816"/>
              <a:gd name="connsiteX7-519" fmla="*/ 3175 w 346075"/>
              <a:gd name="connsiteY7-520" fmla="*/ 82592 h 158816"/>
              <a:gd name="connsiteX8-521" fmla="*/ 0 w 346075"/>
              <a:gd name="connsiteY8-522" fmla="*/ 31788 h 158816"/>
              <a:gd name="connsiteX9-523" fmla="*/ 31750 w 346075"/>
              <a:gd name="connsiteY9-524" fmla="*/ 834 h 158816"/>
              <a:gd name="connsiteX0-525" fmla="*/ 31750 w 346075"/>
              <a:gd name="connsiteY0-526" fmla="*/ 1878 h 159860"/>
              <a:gd name="connsiteX1-527" fmla="*/ 92075 w 346075"/>
              <a:gd name="connsiteY1-528" fmla="*/ 20340 h 159860"/>
              <a:gd name="connsiteX2-529" fmla="*/ 130175 w 346075"/>
              <a:gd name="connsiteY2-530" fmla="*/ 61406 h 159860"/>
              <a:gd name="connsiteX3-531" fmla="*/ 254000 w 346075"/>
              <a:gd name="connsiteY3-532" fmla="*/ 66884 h 159860"/>
              <a:gd name="connsiteX4-533" fmla="*/ 304800 w 346075"/>
              <a:gd name="connsiteY4-534" fmla="*/ 41225 h 159860"/>
              <a:gd name="connsiteX5-535" fmla="*/ 346075 w 346075"/>
              <a:gd name="connsiteY5-536" fmla="*/ 100209 h 159860"/>
              <a:gd name="connsiteX6-537" fmla="*/ 247650 w 346075"/>
              <a:gd name="connsiteY6-538" fmla="*/ 159860 h 159860"/>
              <a:gd name="connsiteX7-539" fmla="*/ 3175 w 346075"/>
              <a:gd name="connsiteY7-540" fmla="*/ 83636 h 159860"/>
              <a:gd name="connsiteX8-541" fmla="*/ 0 w 346075"/>
              <a:gd name="connsiteY8-542" fmla="*/ 32832 h 159860"/>
              <a:gd name="connsiteX9-543" fmla="*/ 31750 w 346075"/>
              <a:gd name="connsiteY9-544" fmla="*/ 1878 h 159860"/>
              <a:gd name="connsiteX0-545" fmla="*/ 37213 w 346075"/>
              <a:gd name="connsiteY0-546" fmla="*/ 487 h 186017"/>
              <a:gd name="connsiteX1-547" fmla="*/ 92075 w 346075"/>
              <a:gd name="connsiteY1-548" fmla="*/ 46497 h 186017"/>
              <a:gd name="connsiteX2-549" fmla="*/ 130175 w 346075"/>
              <a:gd name="connsiteY2-550" fmla="*/ 87563 h 186017"/>
              <a:gd name="connsiteX3-551" fmla="*/ 254000 w 346075"/>
              <a:gd name="connsiteY3-552" fmla="*/ 93041 h 186017"/>
              <a:gd name="connsiteX4-553" fmla="*/ 304800 w 346075"/>
              <a:gd name="connsiteY4-554" fmla="*/ 67382 h 186017"/>
              <a:gd name="connsiteX5-555" fmla="*/ 346075 w 346075"/>
              <a:gd name="connsiteY5-556" fmla="*/ 126366 h 186017"/>
              <a:gd name="connsiteX6-557" fmla="*/ 247650 w 346075"/>
              <a:gd name="connsiteY6-558" fmla="*/ 186017 h 186017"/>
              <a:gd name="connsiteX7-559" fmla="*/ 3175 w 346075"/>
              <a:gd name="connsiteY7-560" fmla="*/ 109793 h 186017"/>
              <a:gd name="connsiteX8-561" fmla="*/ 0 w 346075"/>
              <a:gd name="connsiteY8-562" fmla="*/ 58989 h 186017"/>
              <a:gd name="connsiteX9-563" fmla="*/ 37213 w 346075"/>
              <a:gd name="connsiteY9-564" fmla="*/ 487 h 186017"/>
              <a:gd name="connsiteX0-565" fmla="*/ 37213 w 346075"/>
              <a:gd name="connsiteY0-566" fmla="*/ 2564 h 188094"/>
              <a:gd name="connsiteX1-567" fmla="*/ 85074 w 346075"/>
              <a:gd name="connsiteY1-568" fmla="*/ 17628 h 188094"/>
              <a:gd name="connsiteX2-569" fmla="*/ 130175 w 346075"/>
              <a:gd name="connsiteY2-570" fmla="*/ 89640 h 188094"/>
              <a:gd name="connsiteX3-571" fmla="*/ 254000 w 346075"/>
              <a:gd name="connsiteY3-572" fmla="*/ 95118 h 188094"/>
              <a:gd name="connsiteX4-573" fmla="*/ 304800 w 346075"/>
              <a:gd name="connsiteY4-574" fmla="*/ 69459 h 188094"/>
              <a:gd name="connsiteX5-575" fmla="*/ 346075 w 346075"/>
              <a:gd name="connsiteY5-576" fmla="*/ 128443 h 188094"/>
              <a:gd name="connsiteX6-577" fmla="*/ 247650 w 346075"/>
              <a:gd name="connsiteY6-578" fmla="*/ 188094 h 188094"/>
              <a:gd name="connsiteX7-579" fmla="*/ 3175 w 346075"/>
              <a:gd name="connsiteY7-580" fmla="*/ 111870 h 188094"/>
              <a:gd name="connsiteX8-581" fmla="*/ 0 w 346075"/>
              <a:gd name="connsiteY8-582" fmla="*/ 61066 h 188094"/>
              <a:gd name="connsiteX9-583" fmla="*/ 37213 w 346075"/>
              <a:gd name="connsiteY9-584" fmla="*/ 2564 h 188094"/>
              <a:gd name="connsiteX0-585" fmla="*/ 37213 w 346075"/>
              <a:gd name="connsiteY0-586" fmla="*/ 0 h 185530"/>
              <a:gd name="connsiteX1-587" fmla="*/ 85074 w 346075"/>
              <a:gd name="connsiteY1-588" fmla="*/ 15064 h 185530"/>
              <a:gd name="connsiteX2-589" fmla="*/ 130175 w 346075"/>
              <a:gd name="connsiteY2-590" fmla="*/ 87076 h 185530"/>
              <a:gd name="connsiteX3-591" fmla="*/ 254000 w 346075"/>
              <a:gd name="connsiteY3-592" fmla="*/ 92554 h 185530"/>
              <a:gd name="connsiteX4-593" fmla="*/ 304800 w 346075"/>
              <a:gd name="connsiteY4-594" fmla="*/ 66895 h 185530"/>
              <a:gd name="connsiteX5-595" fmla="*/ 346075 w 346075"/>
              <a:gd name="connsiteY5-596" fmla="*/ 125879 h 185530"/>
              <a:gd name="connsiteX6-597" fmla="*/ 247650 w 346075"/>
              <a:gd name="connsiteY6-598" fmla="*/ 185530 h 185530"/>
              <a:gd name="connsiteX7-599" fmla="*/ 3175 w 346075"/>
              <a:gd name="connsiteY7-600" fmla="*/ 109306 h 185530"/>
              <a:gd name="connsiteX8-601" fmla="*/ 0 w 346075"/>
              <a:gd name="connsiteY8-602" fmla="*/ 58502 h 185530"/>
              <a:gd name="connsiteX9-603" fmla="*/ 37213 w 346075"/>
              <a:gd name="connsiteY9-604" fmla="*/ 0 h 1855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  <a:cxn ang="0">
                <a:pos x="connsiteX6-77" y="connsiteY6-78"/>
              </a:cxn>
              <a:cxn ang="0">
                <a:pos x="connsiteX7-135" y="connsiteY7-136"/>
              </a:cxn>
              <a:cxn ang="0">
                <a:pos x="connsiteX8-153" y="connsiteY8-154"/>
              </a:cxn>
              <a:cxn ang="0">
                <a:pos x="connsiteX9-243" y="connsiteY9-244"/>
              </a:cxn>
            </a:cxnLst>
            <a:rect l="l" t="t" r="r" b="b"/>
            <a:pathLst>
              <a:path w="346075" h="185530">
                <a:moveTo>
                  <a:pt x="37213" y="0"/>
                </a:moveTo>
                <a:lnTo>
                  <a:pt x="85074" y="15064"/>
                </a:lnTo>
                <a:lnTo>
                  <a:pt x="130175" y="87076"/>
                </a:lnTo>
                <a:lnTo>
                  <a:pt x="254000" y="92554"/>
                </a:lnTo>
                <a:lnTo>
                  <a:pt x="304800" y="66895"/>
                </a:lnTo>
                <a:lnTo>
                  <a:pt x="346075" y="125879"/>
                </a:lnTo>
                <a:lnTo>
                  <a:pt x="247650" y="185530"/>
                </a:lnTo>
                <a:lnTo>
                  <a:pt x="3175" y="109306"/>
                </a:lnTo>
                <a:lnTo>
                  <a:pt x="0" y="58502"/>
                </a:lnTo>
                <a:lnTo>
                  <a:pt x="3721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Z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ZI THEME">
  <a:themeElements>
    <a:clrScheme name="Duzi Canoe Race">
      <a:dk1>
        <a:srgbClr val="000000"/>
      </a:dk1>
      <a:lt1>
        <a:sysClr val="window" lastClr="FFFFFF"/>
      </a:lt1>
      <a:dk2>
        <a:srgbClr val="000000"/>
      </a:dk2>
      <a:lt2>
        <a:srgbClr val="EEECE1"/>
      </a:lt2>
      <a:accent1>
        <a:srgbClr val="0000FF"/>
      </a:accent1>
      <a:accent2>
        <a:srgbClr val="FF0000"/>
      </a:accent2>
      <a:accent3>
        <a:srgbClr val="00FF00"/>
      </a:accent3>
      <a:accent4>
        <a:srgbClr val="FFCC00"/>
      </a:accent4>
      <a:accent5>
        <a:srgbClr val="996633"/>
      </a:accent5>
      <a:accent6>
        <a:srgbClr val="FF99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23336</Words>
  <Application>WPS Presentation</Application>
  <PresentationFormat>A4 Paper (210x297 mm)</PresentationFormat>
  <Paragraphs>3148</Paragraphs>
  <Slides>25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Arial</vt:lpstr>
      <vt:lpstr>SimSun</vt:lpstr>
      <vt:lpstr>Wingdings</vt:lpstr>
      <vt:lpstr>Calibri</vt:lpstr>
      <vt:lpstr>Microsoft YaHei</vt:lpstr>
      <vt:lpstr>Arial Unicode MS</vt:lpstr>
      <vt:lpstr>DUZI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Sanele Vilakazi</cp:lastModifiedBy>
  <cp:revision>219</cp:revision>
  <cp:lastPrinted>2017-05-04T13:00:00Z</cp:lastPrinted>
  <dcterms:created xsi:type="dcterms:W3CDTF">2006-08-16T00:00:00Z</dcterms:created>
  <dcterms:modified xsi:type="dcterms:W3CDTF">2020-04-15T16:31:28Z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2057-11.2.0.9031</vt:lpwstr>
  </property>
</Properties>
</file>